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82" r:id="rId20"/>
    <p:sldId id="281" r:id="rId21"/>
    <p:sldId id="280" r:id="rId22"/>
    <p:sldId id="279" r:id="rId23"/>
    <p:sldId id="278" r:id="rId24"/>
    <p:sldId id="277" r:id="rId25"/>
    <p:sldId id="276" r:id="rId26"/>
    <p:sldId id="275" r:id="rId27"/>
    <p:sldId id="274" r:id="rId28"/>
    <p:sldId id="273" r:id="rId29"/>
    <p:sldId id="335" r:id="rId30"/>
    <p:sldId id="347" r:id="rId31"/>
    <p:sldId id="346" r:id="rId32"/>
    <p:sldId id="345" r:id="rId33"/>
    <p:sldId id="344" r:id="rId34"/>
    <p:sldId id="343" r:id="rId35"/>
    <p:sldId id="342" r:id="rId36"/>
    <p:sldId id="341" r:id="rId37"/>
    <p:sldId id="340" r:id="rId38"/>
    <p:sldId id="339" r:id="rId39"/>
    <p:sldId id="338" r:id="rId40"/>
    <p:sldId id="337" r:id="rId41"/>
    <p:sldId id="336" r:id="rId42"/>
    <p:sldId id="284" r:id="rId43"/>
    <p:sldId id="285" r:id="rId44"/>
    <p:sldId id="287" r:id="rId45"/>
    <p:sldId id="286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348" r:id="rId58"/>
    <p:sldId id="355" r:id="rId59"/>
    <p:sldId id="354" r:id="rId60"/>
    <p:sldId id="353" r:id="rId61"/>
    <p:sldId id="352" r:id="rId62"/>
    <p:sldId id="351" r:id="rId63"/>
    <p:sldId id="350" r:id="rId64"/>
    <p:sldId id="300" r:id="rId65"/>
    <p:sldId id="316" r:id="rId66"/>
    <p:sldId id="303" r:id="rId67"/>
    <p:sldId id="304" r:id="rId68"/>
    <p:sldId id="305" r:id="rId69"/>
    <p:sldId id="306" r:id="rId70"/>
    <p:sldId id="307" r:id="rId71"/>
    <p:sldId id="309" r:id="rId72"/>
    <p:sldId id="310" r:id="rId73"/>
    <p:sldId id="311" r:id="rId74"/>
    <p:sldId id="312" r:id="rId75"/>
    <p:sldId id="318" r:id="rId76"/>
    <p:sldId id="313" r:id="rId77"/>
    <p:sldId id="314" r:id="rId78"/>
    <p:sldId id="315" r:id="rId79"/>
    <p:sldId id="373" r:id="rId80"/>
    <p:sldId id="374" r:id="rId81"/>
    <p:sldId id="317" r:id="rId82"/>
    <p:sldId id="301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34" r:id="rId91"/>
    <p:sldId id="333" r:id="rId92"/>
    <p:sldId id="332" r:id="rId93"/>
    <p:sldId id="331" r:id="rId94"/>
    <p:sldId id="330" r:id="rId95"/>
    <p:sldId id="329" r:id="rId96"/>
    <p:sldId id="328" r:id="rId97"/>
    <p:sldId id="327" r:id="rId98"/>
    <p:sldId id="326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8" r:id="rId117"/>
    <p:sldId id="381" r:id="rId118"/>
    <p:sldId id="379" r:id="rId119"/>
    <p:sldId id="380" r:id="rId120"/>
    <p:sldId id="382" r:id="rId121"/>
    <p:sldId id="383" r:id="rId122"/>
    <p:sldId id="385" r:id="rId123"/>
    <p:sldId id="384" r:id="rId124"/>
    <p:sldId id="386" r:id="rId125"/>
    <p:sldId id="387" r:id="rId126"/>
    <p:sldId id="388" r:id="rId127"/>
    <p:sldId id="389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95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A606FC-9724-4ADC-95D2-99F1644C2AFC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8DBCA-BFE5-40C6-A371-F10F8FD9811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UNIDAD 5, </a:t>
            </a:r>
            <a:r>
              <a:rPr lang="en-US" dirty="0" err="1" smtClean="0"/>
              <a:t>lECCIóN</a:t>
            </a:r>
            <a:r>
              <a:rPr lang="en-US" dirty="0" smtClean="0"/>
              <a:t> 2</a:t>
            </a:r>
          </a:p>
          <a:p>
            <a:r>
              <a:rPr lang="en-US" dirty="0" err="1" smtClean="0"/>
              <a:t>eSPAñOL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fiesta en casa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GLOBO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276600" cy="44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5043488" cy="377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043363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843463" cy="392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0767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105400" cy="392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119688" cy="340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671888" cy="415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4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895725" cy="445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9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26231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662488" cy="349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9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INVITADOS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744933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8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752850" cy="363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8768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9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276850" cy="349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3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824413" cy="356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0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482508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3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?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329238" cy="346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Gramática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Irregular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YOGO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verbs are </a:t>
            </a:r>
            <a:r>
              <a:rPr lang="en-US" dirty="0" err="1" smtClean="0"/>
              <a:t>irrlegular</a:t>
            </a:r>
            <a:r>
              <a:rPr lang="en-US" dirty="0" smtClean="0"/>
              <a:t> because they end in –go in the </a:t>
            </a:r>
            <a:r>
              <a:rPr lang="en-US" dirty="0" err="1" smtClean="0"/>
              <a:t>yo</a:t>
            </a:r>
            <a:r>
              <a:rPr lang="en-US" dirty="0" smtClean="0"/>
              <a:t> form.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Poner</a:t>
            </a:r>
            <a:r>
              <a:rPr lang="en-US" dirty="0" smtClean="0"/>
              <a:t> = </a:t>
            </a:r>
            <a:r>
              <a:rPr lang="en-US" dirty="0" err="1" smtClean="0"/>
              <a:t>pon</a:t>
            </a:r>
            <a:r>
              <a:rPr lang="en-US" dirty="0" err="1" smtClean="0">
                <a:solidFill>
                  <a:schemeClr val="accent3"/>
                </a:solidFill>
              </a:rPr>
              <a:t>go</a:t>
            </a:r>
            <a:r>
              <a:rPr lang="en-US" dirty="0" smtClean="0"/>
              <a:t>, pones, pone, </a:t>
            </a:r>
            <a:r>
              <a:rPr lang="en-US" dirty="0" err="1" smtClean="0"/>
              <a:t>ponemos</a:t>
            </a:r>
            <a:r>
              <a:rPr lang="en-US" dirty="0" smtClean="0"/>
              <a:t>, </a:t>
            </a:r>
            <a:r>
              <a:rPr lang="en-US" dirty="0" err="1" smtClean="0"/>
              <a:t>ponen</a:t>
            </a:r>
            <a:endParaRPr lang="en-US" dirty="0" smtClean="0"/>
          </a:p>
          <a:p>
            <a:pPr lvl="1"/>
            <a:r>
              <a:rPr lang="en-US" dirty="0" err="1" smtClean="0"/>
              <a:t>Salir</a:t>
            </a:r>
            <a:r>
              <a:rPr lang="en-US" dirty="0" smtClean="0"/>
              <a:t> = </a:t>
            </a:r>
            <a:r>
              <a:rPr lang="en-US" dirty="0" err="1" smtClean="0"/>
              <a:t>sal</a:t>
            </a:r>
            <a:r>
              <a:rPr lang="en-US" dirty="0" err="1" smtClean="0">
                <a:solidFill>
                  <a:schemeClr val="accent3"/>
                </a:solidFill>
              </a:rPr>
              <a:t>go</a:t>
            </a:r>
            <a:r>
              <a:rPr lang="en-US" dirty="0" smtClean="0"/>
              <a:t>, sales, sale, </a:t>
            </a:r>
            <a:r>
              <a:rPr lang="en-US" dirty="0" err="1" smtClean="0"/>
              <a:t>salimos</a:t>
            </a:r>
            <a:r>
              <a:rPr lang="en-US" dirty="0" smtClean="0"/>
              <a:t>, </a:t>
            </a:r>
            <a:r>
              <a:rPr lang="en-US" dirty="0" err="1" smtClean="0"/>
              <a:t>salen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7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Stem-changing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Some verbs are stem-changing verbs (e-&gt;</a:t>
            </a:r>
            <a:r>
              <a:rPr lang="en-US" dirty="0" err="1" smtClean="0"/>
              <a:t>ie</a:t>
            </a:r>
            <a:r>
              <a:rPr lang="en-US" dirty="0" smtClean="0"/>
              <a:t>, o-&gt;</a:t>
            </a:r>
            <a:r>
              <a:rPr lang="en-US" dirty="0" err="1" smtClean="0"/>
              <a:t>ue</a:t>
            </a:r>
            <a:r>
              <a:rPr lang="en-US" dirty="0" smtClean="0"/>
              <a:t>, e-&gt;i)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e-&gt;</a:t>
            </a:r>
            <a:r>
              <a:rPr lang="en-US" dirty="0" err="1" smtClean="0"/>
              <a:t>ie</a:t>
            </a:r>
            <a:r>
              <a:rPr lang="en-US" dirty="0" smtClean="0"/>
              <a:t>: </a:t>
            </a:r>
            <a:r>
              <a:rPr lang="en-US" dirty="0" err="1" smtClean="0"/>
              <a:t>querer</a:t>
            </a:r>
            <a:r>
              <a:rPr lang="en-US" dirty="0" smtClean="0"/>
              <a:t> = </a:t>
            </a:r>
            <a:r>
              <a:rPr lang="en-US" dirty="0" err="1" smtClean="0"/>
              <a:t>qu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ro</a:t>
            </a:r>
            <a:r>
              <a:rPr lang="en-US" dirty="0" smtClean="0"/>
              <a:t>, </a:t>
            </a:r>
            <a:r>
              <a:rPr lang="en-US" dirty="0" err="1" smtClean="0"/>
              <a:t>qu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res</a:t>
            </a:r>
            <a:r>
              <a:rPr lang="en-US" dirty="0" smtClean="0"/>
              <a:t>, </a:t>
            </a:r>
            <a:r>
              <a:rPr lang="en-US" dirty="0" err="1" smtClean="0"/>
              <a:t>qu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re</a:t>
            </a:r>
            <a:r>
              <a:rPr lang="en-US" dirty="0" smtClean="0"/>
              <a:t>, </a:t>
            </a:r>
            <a:r>
              <a:rPr lang="en-US" dirty="0" err="1" smtClean="0"/>
              <a:t>queremos</a:t>
            </a:r>
            <a:r>
              <a:rPr lang="en-US" dirty="0" smtClean="0"/>
              <a:t>, </a:t>
            </a:r>
            <a:r>
              <a:rPr lang="en-US" dirty="0" err="1" smtClean="0"/>
              <a:t>qu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ren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o-&gt;</a:t>
            </a:r>
            <a:r>
              <a:rPr lang="en-US" dirty="0" err="1" smtClean="0"/>
              <a:t>ue</a:t>
            </a:r>
            <a:r>
              <a:rPr lang="en-US" dirty="0" smtClean="0"/>
              <a:t>: </a:t>
            </a:r>
            <a:r>
              <a:rPr lang="en-US" dirty="0" err="1" smtClean="0"/>
              <a:t>poder</a:t>
            </a:r>
            <a:r>
              <a:rPr lang="en-US" dirty="0" smtClean="0"/>
              <a:t> = </a:t>
            </a:r>
            <a:r>
              <a:rPr lang="en-US" dirty="0" err="1" smtClean="0"/>
              <a:t>puedo</a:t>
            </a:r>
            <a:r>
              <a:rPr lang="en-US" dirty="0" smtClean="0"/>
              <a:t>, </a:t>
            </a:r>
            <a:r>
              <a:rPr lang="en-US" dirty="0" err="1" smtClean="0"/>
              <a:t>puedes</a:t>
            </a:r>
            <a:r>
              <a:rPr lang="en-US" dirty="0" smtClean="0"/>
              <a:t>, </a:t>
            </a:r>
            <a:r>
              <a:rPr lang="en-US" dirty="0" err="1" smtClean="0"/>
              <a:t>puede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, </a:t>
            </a:r>
            <a:r>
              <a:rPr lang="en-US" dirty="0" err="1" smtClean="0"/>
              <a:t>pueden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e-&gt;i: </a:t>
            </a:r>
            <a:r>
              <a:rPr lang="en-US" dirty="0" err="1" smtClean="0"/>
              <a:t>pedir</a:t>
            </a:r>
            <a:r>
              <a:rPr lang="en-US" dirty="0" smtClean="0"/>
              <a:t> = </a:t>
            </a:r>
            <a:r>
              <a:rPr lang="en-US" dirty="0" err="1" smtClean="0"/>
              <a:t>pido</a:t>
            </a:r>
            <a:r>
              <a:rPr lang="en-US" dirty="0" smtClean="0"/>
              <a:t>, </a:t>
            </a:r>
            <a:r>
              <a:rPr lang="en-US" dirty="0" err="1" smtClean="0"/>
              <a:t>pides</a:t>
            </a:r>
            <a:r>
              <a:rPr lang="en-US" dirty="0" smtClean="0"/>
              <a:t>, </a:t>
            </a:r>
            <a:r>
              <a:rPr lang="en-US" dirty="0" err="1" smtClean="0"/>
              <a:t>pide</a:t>
            </a:r>
            <a:r>
              <a:rPr lang="en-US" dirty="0" smtClean="0"/>
              <a:t>, </a:t>
            </a:r>
            <a:r>
              <a:rPr lang="en-US" dirty="0" err="1" smtClean="0"/>
              <a:t>pedimos</a:t>
            </a:r>
            <a:r>
              <a:rPr lang="en-US" dirty="0" smtClean="0"/>
              <a:t>, </a:t>
            </a:r>
            <a:r>
              <a:rPr lang="en-US" dirty="0" err="1" smtClean="0"/>
              <a:t>piden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1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Some verbs are irregular because they are BOTH </a:t>
            </a:r>
            <a:r>
              <a:rPr lang="en-US" dirty="0" err="1" smtClean="0"/>
              <a:t>yogo</a:t>
            </a:r>
            <a:r>
              <a:rPr lang="en-US" dirty="0" smtClean="0"/>
              <a:t> and stem-changers!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Tener</a:t>
            </a:r>
            <a:r>
              <a:rPr lang="en-US" dirty="0" smtClean="0"/>
              <a:t> = </a:t>
            </a:r>
            <a:r>
              <a:rPr lang="en-US" dirty="0" err="1" smtClean="0"/>
              <a:t>ten</a:t>
            </a:r>
            <a:r>
              <a:rPr lang="en-US" dirty="0" err="1" smtClean="0">
                <a:solidFill>
                  <a:schemeClr val="accent3"/>
                </a:solidFill>
              </a:rPr>
              <a:t>go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nes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ne</a:t>
            </a:r>
            <a:r>
              <a:rPr lang="en-US" dirty="0" smtClean="0"/>
              <a:t>, </a:t>
            </a:r>
            <a:r>
              <a:rPr lang="en-US" dirty="0" err="1" smtClean="0"/>
              <a:t>tenemos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nen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Venir</a:t>
            </a:r>
            <a:r>
              <a:rPr lang="en-US" dirty="0" smtClean="0"/>
              <a:t> = </a:t>
            </a:r>
            <a:r>
              <a:rPr lang="en-US" dirty="0" err="1" smtClean="0"/>
              <a:t>ven</a:t>
            </a:r>
            <a:r>
              <a:rPr lang="en-US" dirty="0" err="1" smtClean="0">
                <a:solidFill>
                  <a:schemeClr val="accent3"/>
                </a:solidFill>
              </a:rPr>
              <a:t>go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nes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ne</a:t>
            </a:r>
            <a:r>
              <a:rPr lang="en-US" dirty="0" smtClean="0"/>
              <a:t>, </a:t>
            </a:r>
            <a:r>
              <a:rPr lang="en-US" dirty="0" err="1" smtClean="0"/>
              <a:t>venimos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chemeClr val="accent3"/>
                </a:solidFill>
              </a:rPr>
              <a:t>ie</a:t>
            </a:r>
            <a:r>
              <a:rPr lang="en-US" dirty="0" err="1" smtClean="0"/>
              <a:t>nen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Decir</a:t>
            </a:r>
            <a:r>
              <a:rPr lang="en-US" dirty="0" smtClean="0"/>
              <a:t> = </a:t>
            </a:r>
            <a:r>
              <a:rPr lang="en-US" dirty="0" err="1" smtClean="0"/>
              <a:t>d</a:t>
            </a:r>
            <a:r>
              <a:rPr lang="en-US" dirty="0" err="1" smtClean="0">
                <a:solidFill>
                  <a:schemeClr val="accent3"/>
                </a:solidFill>
              </a:rPr>
              <a:t>igo</a:t>
            </a:r>
            <a:r>
              <a:rPr lang="en-US" dirty="0" smtClean="0"/>
              <a:t>, d</a:t>
            </a:r>
            <a:r>
              <a:rPr lang="en-US" dirty="0" smtClean="0">
                <a:solidFill>
                  <a:schemeClr val="accent3"/>
                </a:solidFill>
              </a:rPr>
              <a:t>i</a:t>
            </a:r>
            <a:r>
              <a:rPr lang="en-US" dirty="0" smtClean="0"/>
              <a:t>ces, d</a:t>
            </a:r>
            <a:r>
              <a:rPr lang="en-US" dirty="0" smtClean="0">
                <a:solidFill>
                  <a:schemeClr val="accent3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err="1" smtClean="0"/>
              <a:t>decimos</a:t>
            </a:r>
            <a:r>
              <a:rPr lang="en-US" dirty="0" smtClean="0"/>
              <a:t>, </a:t>
            </a:r>
            <a:r>
              <a:rPr lang="en-US" dirty="0" err="1" smtClean="0"/>
              <a:t>d</a:t>
            </a:r>
            <a:r>
              <a:rPr lang="en-US" dirty="0" err="1" smtClean="0">
                <a:solidFill>
                  <a:schemeClr val="accent3"/>
                </a:solidFill>
              </a:rPr>
              <a:t>i</a:t>
            </a:r>
            <a:r>
              <a:rPr lang="en-US" dirty="0" err="1" smtClean="0"/>
              <a:t>cen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Traer = </a:t>
            </a:r>
            <a:r>
              <a:rPr lang="en-US" dirty="0" err="1" smtClean="0"/>
              <a:t>tra</a:t>
            </a:r>
            <a:r>
              <a:rPr lang="en-US" dirty="0" err="1" smtClean="0">
                <a:solidFill>
                  <a:schemeClr val="accent3"/>
                </a:solidFill>
              </a:rPr>
              <a:t>igo</a:t>
            </a:r>
            <a:r>
              <a:rPr lang="en-US" dirty="0" smtClean="0"/>
              <a:t>, </a:t>
            </a:r>
            <a:r>
              <a:rPr lang="en-US" dirty="0" err="1" smtClean="0"/>
              <a:t>traes</a:t>
            </a:r>
            <a:r>
              <a:rPr lang="en-US" dirty="0" smtClean="0"/>
              <a:t>, </a:t>
            </a:r>
            <a:r>
              <a:rPr lang="en-US" dirty="0" err="1" smtClean="0"/>
              <a:t>trae</a:t>
            </a:r>
            <a:r>
              <a:rPr lang="en-US" dirty="0" smtClean="0"/>
              <a:t>, </a:t>
            </a:r>
            <a:r>
              <a:rPr lang="en-US" dirty="0" err="1" smtClean="0"/>
              <a:t>traemos</a:t>
            </a:r>
            <a:r>
              <a:rPr lang="en-US" dirty="0" smtClean="0"/>
              <a:t>, </a:t>
            </a:r>
            <a:r>
              <a:rPr lang="en-US" dirty="0" err="1" smtClean="0"/>
              <a:t>traen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717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INVITAR A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043363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1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Gramática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Affirmative </a:t>
            </a:r>
            <a:r>
              <a:rPr lang="en-US" dirty="0" err="1" smtClean="0"/>
              <a:t>tú</a:t>
            </a:r>
            <a:r>
              <a:rPr lang="en-US" dirty="0" smtClean="0"/>
              <a:t>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867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</a:t>
            </a:r>
            <a:r>
              <a:rPr lang="en-US" dirty="0" err="1" smtClean="0"/>
              <a:t>tú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Used to tell someone (friend or family) what to do</a:t>
            </a:r>
          </a:p>
          <a:p>
            <a:r>
              <a:rPr lang="en-US" dirty="0" smtClean="0"/>
              <a:t>Regular </a:t>
            </a:r>
            <a:r>
              <a:rPr lang="en-US" dirty="0" err="1" smtClean="0"/>
              <a:t>tú</a:t>
            </a:r>
            <a:r>
              <a:rPr lang="en-US" dirty="0" smtClean="0"/>
              <a:t> commands:</a:t>
            </a:r>
          </a:p>
          <a:p>
            <a:pPr lvl="1"/>
            <a:r>
              <a:rPr lang="en-US" dirty="0" smtClean="0"/>
              <a:t> verb in </a:t>
            </a:r>
            <a:r>
              <a:rPr lang="en-US" dirty="0" err="1" smtClean="0"/>
              <a:t>tú</a:t>
            </a:r>
            <a:r>
              <a:rPr lang="en-US" dirty="0" smtClean="0"/>
              <a:t> form; drop the –s</a:t>
            </a:r>
          </a:p>
          <a:p>
            <a:pPr lvl="1"/>
            <a:r>
              <a:rPr lang="en-US" dirty="0" err="1" smtClean="0"/>
              <a:t>Limpiar</a:t>
            </a:r>
            <a:r>
              <a:rPr lang="en-US" dirty="0" smtClean="0"/>
              <a:t> = </a:t>
            </a:r>
            <a:r>
              <a:rPr lang="en-US" dirty="0" err="1" smtClean="0"/>
              <a:t>limpias</a:t>
            </a:r>
            <a:r>
              <a:rPr lang="en-US" dirty="0" smtClean="0"/>
              <a:t>-&gt; </a:t>
            </a:r>
            <a:r>
              <a:rPr lang="en-US" dirty="0" err="1" smtClean="0"/>
              <a:t>limpia</a:t>
            </a:r>
            <a:r>
              <a:rPr lang="en-US" dirty="0" smtClean="0"/>
              <a:t> -&gt;¡</a:t>
            </a:r>
            <a:r>
              <a:rPr lang="en-US" dirty="0" err="1" smtClean="0"/>
              <a:t>Limpia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r>
              <a:rPr lang="en-US" dirty="0" smtClean="0"/>
              <a:t>! = Clean the kitchen!</a:t>
            </a:r>
          </a:p>
          <a:p>
            <a:pPr lvl="1"/>
            <a:r>
              <a:rPr lang="en-US" dirty="0" err="1" smtClean="0"/>
              <a:t>Barrer</a:t>
            </a:r>
            <a:r>
              <a:rPr lang="en-US" dirty="0" smtClean="0"/>
              <a:t> = </a:t>
            </a:r>
            <a:r>
              <a:rPr lang="en-US" dirty="0" err="1" smtClean="0"/>
              <a:t>barres</a:t>
            </a:r>
            <a:r>
              <a:rPr lang="en-US" dirty="0" smtClean="0"/>
              <a:t> -&gt; </a:t>
            </a:r>
            <a:r>
              <a:rPr lang="en-US" dirty="0" err="1" smtClean="0"/>
              <a:t>barre</a:t>
            </a:r>
            <a:r>
              <a:rPr lang="en-US" dirty="0" smtClean="0"/>
              <a:t> ¡</a:t>
            </a:r>
            <a:r>
              <a:rPr lang="en-US" dirty="0" err="1" smtClean="0"/>
              <a:t>Barre</a:t>
            </a:r>
            <a:r>
              <a:rPr lang="en-US" dirty="0" smtClean="0"/>
              <a:t> el </a:t>
            </a:r>
            <a:r>
              <a:rPr lang="en-US" dirty="0" err="1" smtClean="0"/>
              <a:t>piso</a:t>
            </a:r>
            <a:r>
              <a:rPr lang="en-US" dirty="0" smtClean="0"/>
              <a:t>! = Sweep the floor!</a:t>
            </a:r>
          </a:p>
          <a:p>
            <a:pPr lvl="1"/>
            <a:r>
              <a:rPr lang="en-US" dirty="0" err="1" smtClean="0"/>
              <a:t>Abrir</a:t>
            </a:r>
            <a:r>
              <a:rPr lang="en-US" dirty="0" smtClean="0"/>
              <a:t> = </a:t>
            </a:r>
            <a:r>
              <a:rPr lang="en-US" dirty="0" err="1" smtClean="0"/>
              <a:t>abres</a:t>
            </a:r>
            <a:r>
              <a:rPr lang="en-US" dirty="0" smtClean="0"/>
              <a:t> -&gt; </a:t>
            </a:r>
            <a:r>
              <a:rPr lang="en-US" dirty="0" err="1" smtClean="0"/>
              <a:t>abre</a:t>
            </a:r>
            <a:r>
              <a:rPr lang="en-US" dirty="0" smtClean="0"/>
              <a:t> -&gt; ¡</a:t>
            </a:r>
            <a:r>
              <a:rPr lang="en-US" dirty="0" err="1" smtClean="0"/>
              <a:t>Abre</a:t>
            </a:r>
            <a:r>
              <a:rPr lang="en-US" dirty="0" smtClean="0"/>
              <a:t> el </a:t>
            </a:r>
            <a:r>
              <a:rPr lang="en-US" dirty="0" err="1" smtClean="0"/>
              <a:t>puerto</a:t>
            </a:r>
            <a:r>
              <a:rPr lang="en-US" dirty="0" smtClean="0"/>
              <a:t>! = Open the door!</a:t>
            </a:r>
          </a:p>
          <a:p>
            <a:pPr lvl="1"/>
            <a:r>
              <a:rPr lang="en-US" dirty="0" err="1" smtClean="0"/>
              <a:t>Estudiar</a:t>
            </a:r>
            <a:endParaRPr lang="en-US" dirty="0" smtClean="0"/>
          </a:p>
          <a:p>
            <a:pPr lvl="1"/>
            <a:r>
              <a:rPr lang="en-US" dirty="0" err="1" smtClean="0"/>
              <a:t>Cocinar</a:t>
            </a:r>
            <a:endParaRPr lang="en-US" dirty="0" smtClean="0"/>
          </a:p>
          <a:p>
            <a:pPr lvl="1"/>
            <a:r>
              <a:rPr lang="en-US" dirty="0" err="1" smtClean="0"/>
              <a:t>Lavar</a:t>
            </a:r>
            <a:endParaRPr lang="en-US" dirty="0" smtClean="0"/>
          </a:p>
          <a:p>
            <a:pPr lvl="1"/>
            <a:r>
              <a:rPr lang="en-US" dirty="0" err="1" smtClean="0"/>
              <a:t>Bailar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18352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</a:t>
            </a:r>
            <a:r>
              <a:rPr lang="en-US" dirty="0" err="1" smtClean="0"/>
              <a:t>tú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Irregular </a:t>
            </a:r>
            <a:r>
              <a:rPr lang="en-US" dirty="0" err="1" smtClean="0"/>
              <a:t>tú</a:t>
            </a:r>
            <a:r>
              <a:rPr lang="en-US" dirty="0" smtClean="0"/>
              <a:t> commands: MUST BE MEMORIZED!</a:t>
            </a:r>
          </a:p>
          <a:p>
            <a:pPr lvl="1"/>
            <a:r>
              <a:rPr lang="en-US" dirty="0" err="1" smtClean="0"/>
              <a:t>Decir</a:t>
            </a:r>
            <a:r>
              <a:rPr lang="en-US" dirty="0" smtClean="0"/>
              <a:t> = di				</a:t>
            </a:r>
            <a:r>
              <a:rPr lang="en-US" dirty="0" err="1" smtClean="0"/>
              <a:t>salir</a:t>
            </a:r>
            <a:r>
              <a:rPr lang="en-US" dirty="0" smtClean="0"/>
              <a:t> = </a:t>
            </a:r>
            <a:r>
              <a:rPr lang="en-US" dirty="0" err="1" smtClean="0"/>
              <a:t>sal</a:t>
            </a:r>
            <a:endParaRPr lang="en-US" dirty="0" smtClean="0"/>
          </a:p>
          <a:p>
            <a:pPr lvl="1"/>
            <a:r>
              <a:rPr lang="en-US" dirty="0" err="1" smtClean="0"/>
              <a:t>Hacer</a:t>
            </a:r>
            <a:r>
              <a:rPr lang="en-US" dirty="0" smtClean="0"/>
              <a:t> = </a:t>
            </a:r>
            <a:r>
              <a:rPr lang="en-US" dirty="0" err="1" smtClean="0"/>
              <a:t>haz</a:t>
            </a:r>
            <a:r>
              <a:rPr lang="en-US" dirty="0" smtClean="0"/>
              <a:t>			</a:t>
            </a:r>
            <a:r>
              <a:rPr lang="en-US" dirty="0" err="1" smtClean="0"/>
              <a:t>ser</a:t>
            </a:r>
            <a:r>
              <a:rPr lang="en-US" dirty="0" smtClean="0"/>
              <a:t> = </a:t>
            </a:r>
            <a:r>
              <a:rPr lang="en-US" dirty="0" err="1" smtClean="0"/>
              <a:t>sé</a:t>
            </a:r>
            <a:endParaRPr lang="en-US" dirty="0" smtClean="0"/>
          </a:p>
          <a:p>
            <a:pPr lvl="1"/>
            <a:r>
              <a:rPr lang="en-US" dirty="0" err="1" smtClean="0"/>
              <a:t>Ir</a:t>
            </a:r>
            <a:r>
              <a:rPr lang="en-US" dirty="0" smtClean="0"/>
              <a:t> = </a:t>
            </a:r>
            <a:r>
              <a:rPr lang="en-US" dirty="0" err="1" smtClean="0"/>
              <a:t>ve</a:t>
            </a:r>
            <a:r>
              <a:rPr lang="en-US" dirty="0" smtClean="0"/>
              <a:t>				</a:t>
            </a:r>
            <a:r>
              <a:rPr lang="en-US" dirty="0" err="1" smtClean="0"/>
              <a:t>tener</a:t>
            </a:r>
            <a:r>
              <a:rPr lang="en-US" dirty="0" smtClean="0"/>
              <a:t> = ten</a:t>
            </a:r>
          </a:p>
          <a:p>
            <a:pPr lvl="1"/>
            <a:r>
              <a:rPr lang="en-US" dirty="0" err="1" smtClean="0"/>
              <a:t>Poner</a:t>
            </a:r>
            <a:r>
              <a:rPr lang="en-US" dirty="0" smtClean="0"/>
              <a:t> = </a:t>
            </a:r>
            <a:r>
              <a:rPr lang="en-US" dirty="0" err="1" smtClean="0"/>
              <a:t>pon</a:t>
            </a:r>
            <a:r>
              <a:rPr lang="en-US" dirty="0" smtClean="0"/>
              <a:t>			</a:t>
            </a:r>
            <a:r>
              <a:rPr lang="en-US" dirty="0" err="1" smtClean="0"/>
              <a:t>venir</a:t>
            </a:r>
            <a:r>
              <a:rPr lang="en-US" dirty="0" smtClean="0"/>
              <a:t> = </a:t>
            </a:r>
            <a:r>
              <a:rPr lang="en-US" dirty="0" err="1" smtClean="0"/>
              <a:t>ven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the homework</a:t>
            </a:r>
          </a:p>
          <a:p>
            <a:r>
              <a:rPr lang="en-US" dirty="0" smtClean="0"/>
              <a:t>Tell me the truth (la </a:t>
            </a:r>
            <a:r>
              <a:rPr lang="en-US" dirty="0" err="1" smtClean="0"/>
              <a:t>verdad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 happy</a:t>
            </a:r>
          </a:p>
          <a:p>
            <a:r>
              <a:rPr lang="en-US" dirty="0" smtClean="0"/>
              <a:t>Go to the store</a:t>
            </a:r>
          </a:p>
        </p:txBody>
      </p:sp>
    </p:spTree>
    <p:extLst>
      <p:ext uri="{BB962C8B-B14F-4D97-AF65-F5344CB8AC3E}">
        <p14:creationId xmlns:p14="http://schemas.microsoft.com/office/powerpoint/2010/main" val="422099003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</a:t>
            </a:r>
            <a:r>
              <a:rPr lang="en-US" dirty="0" err="1" smtClean="0"/>
              <a:t>tú</a:t>
            </a:r>
            <a:r>
              <a:rPr lang="en-US" dirty="0" smtClean="0"/>
              <a:t>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tú</a:t>
            </a:r>
            <a:r>
              <a:rPr lang="en-US" dirty="0" smtClean="0"/>
              <a:t> command with a direct object pronoun:</a:t>
            </a:r>
          </a:p>
          <a:p>
            <a:pPr lvl="1"/>
            <a:r>
              <a:rPr lang="en-US" dirty="0" smtClean="0"/>
              <a:t>Attach the pronoun to the end of the command.</a:t>
            </a:r>
          </a:p>
          <a:p>
            <a:pPr lvl="1"/>
            <a:r>
              <a:rPr lang="en-US" dirty="0" smtClean="0"/>
              <a:t>Add an accent mark when you attach a pronoun to a command of two or more syllables to retain the stress.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Close </a:t>
            </a:r>
            <a:r>
              <a:rPr lang="en-US" dirty="0" smtClean="0">
                <a:solidFill>
                  <a:schemeClr val="accent5"/>
                </a:solidFill>
              </a:rPr>
              <a:t>the window </a:t>
            </a:r>
            <a:r>
              <a:rPr lang="en-US" dirty="0" smtClean="0"/>
              <a:t>– Close it! </a:t>
            </a:r>
            <a:r>
              <a:rPr lang="en-US" dirty="0" smtClean="0">
                <a:solidFill>
                  <a:schemeClr val="accent3"/>
                </a:solidFill>
              </a:rPr>
              <a:t>¡</a:t>
            </a:r>
            <a:r>
              <a:rPr lang="en-US" dirty="0" err="1" smtClean="0">
                <a:solidFill>
                  <a:schemeClr val="accent3"/>
                </a:solidFill>
              </a:rPr>
              <a:t>Ciérra</a:t>
            </a:r>
            <a:r>
              <a:rPr lang="en-US" dirty="0" err="1" smtClean="0">
                <a:solidFill>
                  <a:schemeClr val="accent5"/>
                </a:solidFill>
              </a:rPr>
              <a:t>la</a:t>
            </a:r>
            <a:r>
              <a:rPr lang="en-US" dirty="0" smtClean="0">
                <a:solidFill>
                  <a:schemeClr val="accent3"/>
                </a:solidFill>
              </a:rPr>
              <a:t>!</a:t>
            </a: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 smtClean="0">
                <a:solidFill>
                  <a:schemeClr val="accent5"/>
                </a:solidFill>
              </a:rPr>
              <a:t>the gift </a:t>
            </a:r>
            <a:r>
              <a:rPr lang="en-US" dirty="0" smtClean="0"/>
              <a:t>– Open it! </a:t>
            </a:r>
            <a:r>
              <a:rPr lang="en-US" dirty="0" smtClean="0">
                <a:solidFill>
                  <a:schemeClr val="accent3"/>
                </a:solidFill>
              </a:rPr>
              <a:t>¡</a:t>
            </a:r>
            <a:r>
              <a:rPr lang="en-US" dirty="0" err="1" smtClean="0">
                <a:solidFill>
                  <a:schemeClr val="accent3"/>
                </a:solidFill>
              </a:rPr>
              <a:t>Abre</a:t>
            </a:r>
            <a:r>
              <a:rPr lang="en-US" dirty="0" err="1" smtClean="0">
                <a:solidFill>
                  <a:schemeClr val="accent5"/>
                </a:solidFill>
              </a:rPr>
              <a:t>lo</a:t>
            </a:r>
            <a:r>
              <a:rPr lang="en-US" dirty="0" smtClean="0">
                <a:solidFill>
                  <a:schemeClr val="accent3"/>
                </a:solidFill>
              </a:rPr>
              <a:t>!</a:t>
            </a:r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smtClean="0">
                <a:solidFill>
                  <a:schemeClr val="accent5"/>
                </a:solidFill>
              </a:rPr>
              <a:t>the table </a:t>
            </a:r>
            <a:r>
              <a:rPr lang="en-US" dirty="0" smtClean="0"/>
              <a:t>– Set it now! </a:t>
            </a:r>
            <a:r>
              <a:rPr lang="en-US" dirty="0" smtClean="0">
                <a:solidFill>
                  <a:schemeClr val="accent3"/>
                </a:solidFill>
              </a:rPr>
              <a:t>¡</a:t>
            </a:r>
            <a:r>
              <a:rPr lang="en-US" dirty="0" err="1" smtClean="0">
                <a:solidFill>
                  <a:schemeClr val="accent3"/>
                </a:solidFill>
              </a:rPr>
              <a:t>Pon</a:t>
            </a:r>
            <a:r>
              <a:rPr lang="en-US" dirty="0" err="1" smtClean="0">
                <a:solidFill>
                  <a:schemeClr val="accent5"/>
                </a:solidFill>
              </a:rPr>
              <a:t>la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ahora</a:t>
            </a:r>
            <a:r>
              <a:rPr lang="en-US" dirty="0" smtClean="0">
                <a:solidFill>
                  <a:schemeClr val="accent3"/>
                </a:solidFill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835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Gramática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3012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Acabar</a:t>
            </a:r>
            <a:r>
              <a:rPr lang="en-US" dirty="0" smtClean="0"/>
              <a:t> de – to have just…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you want to say that something </a:t>
            </a:r>
            <a:r>
              <a:rPr lang="en-US" u="sng" dirty="0" smtClean="0"/>
              <a:t>has just happened</a:t>
            </a:r>
            <a:r>
              <a:rPr lang="en-US" dirty="0" smtClean="0"/>
              <a:t>, use the phrase </a:t>
            </a:r>
            <a:r>
              <a:rPr lang="en-US" dirty="0" err="1" smtClean="0">
                <a:solidFill>
                  <a:schemeClr val="accent5"/>
                </a:solidFill>
              </a:rPr>
              <a:t>acabar</a:t>
            </a:r>
            <a:r>
              <a:rPr lang="en-US" dirty="0" smtClean="0">
                <a:solidFill>
                  <a:schemeClr val="accent5"/>
                </a:solidFill>
              </a:rPr>
              <a:t> de + infinitive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We just bought the cake for the party.</a:t>
            </a:r>
          </a:p>
          <a:p>
            <a:pPr lvl="1"/>
            <a:r>
              <a:rPr lang="en-US" dirty="0" err="1" smtClean="0"/>
              <a:t>Acabamos</a:t>
            </a:r>
            <a:r>
              <a:rPr lang="en-US" dirty="0" smtClean="0"/>
              <a:t> de </a:t>
            </a:r>
            <a:r>
              <a:rPr lang="en-US" dirty="0" err="1" smtClean="0"/>
              <a:t>comprar</a:t>
            </a:r>
            <a:r>
              <a:rPr lang="en-US" dirty="0" smtClean="0"/>
              <a:t> el pastel </a:t>
            </a:r>
            <a:r>
              <a:rPr lang="en-US" dirty="0" err="1" smtClean="0"/>
              <a:t>para</a:t>
            </a:r>
            <a:r>
              <a:rPr lang="en-US" dirty="0" smtClean="0"/>
              <a:t> la fiesta.</a:t>
            </a:r>
          </a:p>
          <a:p>
            <a:r>
              <a:rPr lang="en-US" dirty="0" smtClean="0"/>
              <a:t>They just cut the grass.</a:t>
            </a:r>
          </a:p>
          <a:p>
            <a:pPr lvl="1"/>
            <a:r>
              <a:rPr lang="en-US" dirty="0" err="1" smtClean="0"/>
              <a:t>Acaban</a:t>
            </a:r>
            <a:r>
              <a:rPr lang="en-US" dirty="0" smtClean="0"/>
              <a:t> de </a:t>
            </a:r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césped</a:t>
            </a:r>
            <a:endParaRPr lang="en-US" dirty="0" smtClean="0"/>
          </a:p>
          <a:p>
            <a:r>
              <a:rPr lang="en-US" dirty="0" smtClean="0"/>
              <a:t>I just took out the trash.</a:t>
            </a:r>
          </a:p>
          <a:p>
            <a:r>
              <a:rPr lang="en-US" dirty="0" smtClean="0"/>
              <a:t>He just danced with Maria.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1471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6266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Deber</a:t>
            </a:r>
            <a:r>
              <a:rPr lang="en-US" dirty="0" smtClean="0"/>
              <a:t> – should or ought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Conjugate verb as needed and use with an infinitive</a:t>
            </a:r>
          </a:p>
          <a:p>
            <a:endParaRPr lang="en-US" dirty="0"/>
          </a:p>
          <a:p>
            <a:r>
              <a:rPr lang="en-US" dirty="0" smtClean="0"/>
              <a:t>I should study tonight.</a:t>
            </a:r>
          </a:p>
          <a:p>
            <a:pPr lvl="1"/>
            <a:r>
              <a:rPr lang="en-US" dirty="0" err="1" smtClean="0"/>
              <a:t>Debo</a:t>
            </a:r>
            <a:r>
              <a:rPr lang="en-US" dirty="0" smtClean="0"/>
              <a:t> </a:t>
            </a:r>
            <a:r>
              <a:rPr lang="en-US" dirty="0" err="1" smtClean="0"/>
              <a:t>estudiar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noche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should eat at Pizza Hut.</a:t>
            </a:r>
          </a:p>
          <a:p>
            <a:pPr lvl="1"/>
            <a:r>
              <a:rPr lang="en-US" dirty="0" err="1" smtClean="0"/>
              <a:t>Debemos</a:t>
            </a:r>
            <a:r>
              <a:rPr lang="en-US" dirty="0" smtClean="0"/>
              <a:t> comer a Pizza Hut.</a:t>
            </a:r>
          </a:p>
          <a:p>
            <a:r>
              <a:rPr lang="en-US" dirty="0" smtClean="0"/>
              <a:t>Joe should buy a dog.</a:t>
            </a:r>
          </a:p>
          <a:p>
            <a:r>
              <a:rPr lang="en-US" dirty="0" smtClean="0"/>
              <a:t>You should take out the trash.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7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SALIR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519488" cy="396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0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SECRETO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200650" cy="342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VENIR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5211901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6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4999"/>
            <a:ext cx="2895600" cy="418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10782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3382"/>
            <a:ext cx="3905800" cy="36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20164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A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64859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89327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41482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4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19812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43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057400"/>
            <a:ext cx="360123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7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2085109"/>
            <a:ext cx="425196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Bailar</a:t>
            </a:r>
            <a:endParaRPr lang="en-US" dirty="0" smtClean="0"/>
          </a:p>
          <a:p>
            <a:r>
              <a:rPr lang="en-US" dirty="0" err="1" smtClean="0"/>
              <a:t>Cantar</a:t>
            </a:r>
            <a:endParaRPr lang="en-US" dirty="0" smtClean="0"/>
          </a:p>
          <a:p>
            <a:r>
              <a:rPr lang="en-US" dirty="0" err="1" smtClean="0"/>
              <a:t>Celebrar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r>
              <a:rPr lang="en-US" dirty="0" err="1" smtClean="0"/>
              <a:t>Decorar</a:t>
            </a:r>
            <a:endParaRPr lang="en-US" dirty="0" smtClean="0"/>
          </a:p>
          <a:p>
            <a:r>
              <a:rPr lang="en-US" dirty="0" smtClean="0"/>
              <a:t>La fiesta de </a:t>
            </a:r>
            <a:r>
              <a:rPr lang="en-US" dirty="0" err="1" smtClean="0"/>
              <a:t>sorpresa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globo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invitados</a:t>
            </a:r>
            <a:endParaRPr lang="en-US" dirty="0" smtClean="0"/>
          </a:p>
          <a:p>
            <a:r>
              <a:rPr lang="en-US" dirty="0" err="1" smtClean="0"/>
              <a:t>Invitar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Salir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secreto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662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0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500688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9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BAILAR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30860"/>
            <a:ext cx="4876799" cy="365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2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138738" cy="373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3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52750" cy="420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014788" cy="421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1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500798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524250" cy="395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243263" cy="403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1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481638" cy="300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3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28888"/>
            <a:ext cx="4776788" cy="33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124450" cy="382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8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799"/>
            <a:ext cx="4572000" cy="34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880506" cy="33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0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38931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4995863" cy="358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gifts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ABRIR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67804"/>
            <a:ext cx="2807447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BUSCAR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5374821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5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ENVOLVER (UE)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928938" cy="440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PAPEL DE REGALO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548188" cy="364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1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RECIBIR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93191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REGALO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870746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6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TRAER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19433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6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86163" cy="413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0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224528"/>
          </a:xfrm>
        </p:spPr>
        <p:txBody>
          <a:bodyPr/>
          <a:lstStyle/>
          <a:p>
            <a:r>
              <a:rPr lang="en-US" dirty="0" err="1" smtClean="0"/>
              <a:t>Abrir</a:t>
            </a:r>
            <a:endParaRPr lang="en-US" dirty="0" smtClean="0"/>
          </a:p>
          <a:p>
            <a:r>
              <a:rPr lang="en-US" dirty="0" err="1" smtClean="0"/>
              <a:t>Buscar</a:t>
            </a:r>
            <a:endParaRPr lang="en-US" dirty="0" smtClean="0"/>
          </a:p>
          <a:p>
            <a:r>
              <a:rPr lang="en-US" dirty="0" err="1" smtClean="0"/>
              <a:t>Envolver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err="1" smtClean="0"/>
              <a:t>Recibir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smtClean="0"/>
              <a:t>Traer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171700"/>
            <a:ext cx="328814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4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224528"/>
          </a:xfrm>
        </p:spPr>
        <p:txBody>
          <a:bodyPr/>
          <a:lstStyle/>
          <a:p>
            <a:r>
              <a:rPr lang="en-US" dirty="0" err="1" smtClean="0"/>
              <a:t>Abrir</a:t>
            </a:r>
            <a:endParaRPr lang="en-US" dirty="0" smtClean="0"/>
          </a:p>
          <a:p>
            <a:r>
              <a:rPr lang="en-US" dirty="0" err="1" smtClean="0"/>
              <a:t>Buscar</a:t>
            </a:r>
            <a:endParaRPr lang="en-US" dirty="0" smtClean="0"/>
          </a:p>
          <a:p>
            <a:r>
              <a:rPr lang="en-US" dirty="0" err="1" smtClean="0"/>
              <a:t>Envolver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err="1" smtClean="0"/>
              <a:t>Recibir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smtClean="0"/>
              <a:t>Traer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895600" cy="43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1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224528"/>
          </a:xfrm>
        </p:spPr>
        <p:txBody>
          <a:bodyPr/>
          <a:lstStyle/>
          <a:p>
            <a:r>
              <a:rPr lang="en-US" dirty="0" err="1" smtClean="0"/>
              <a:t>Abrir</a:t>
            </a:r>
            <a:endParaRPr lang="en-US" dirty="0" smtClean="0"/>
          </a:p>
          <a:p>
            <a:r>
              <a:rPr lang="en-US" dirty="0" err="1" smtClean="0"/>
              <a:t>Buscar</a:t>
            </a:r>
            <a:endParaRPr lang="en-US" dirty="0" smtClean="0"/>
          </a:p>
          <a:p>
            <a:r>
              <a:rPr lang="en-US" dirty="0" err="1" smtClean="0"/>
              <a:t>Envolver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err="1" smtClean="0"/>
              <a:t>Recibir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smtClean="0"/>
              <a:t>Traer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77877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224528"/>
          </a:xfrm>
        </p:spPr>
        <p:txBody>
          <a:bodyPr/>
          <a:lstStyle/>
          <a:p>
            <a:r>
              <a:rPr lang="en-US" dirty="0" err="1" smtClean="0"/>
              <a:t>Abrir</a:t>
            </a:r>
            <a:endParaRPr lang="en-US" dirty="0" smtClean="0"/>
          </a:p>
          <a:p>
            <a:r>
              <a:rPr lang="en-US" dirty="0" err="1" smtClean="0"/>
              <a:t>Buscar</a:t>
            </a:r>
            <a:endParaRPr lang="en-US" dirty="0" smtClean="0"/>
          </a:p>
          <a:p>
            <a:r>
              <a:rPr lang="en-US" dirty="0" err="1" smtClean="0"/>
              <a:t>Envolver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err="1" smtClean="0"/>
              <a:t>Recibir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smtClean="0"/>
              <a:t>Traer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048000" cy="320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224528"/>
          </a:xfrm>
        </p:spPr>
        <p:txBody>
          <a:bodyPr/>
          <a:lstStyle/>
          <a:p>
            <a:r>
              <a:rPr lang="en-US" dirty="0" err="1" smtClean="0"/>
              <a:t>Abrir</a:t>
            </a:r>
            <a:endParaRPr lang="en-US" dirty="0" smtClean="0"/>
          </a:p>
          <a:p>
            <a:r>
              <a:rPr lang="en-US" dirty="0" err="1" smtClean="0"/>
              <a:t>Buscar</a:t>
            </a:r>
            <a:endParaRPr lang="en-US" dirty="0" smtClean="0"/>
          </a:p>
          <a:p>
            <a:r>
              <a:rPr lang="en-US" dirty="0" err="1" smtClean="0"/>
              <a:t>Envolver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err="1" smtClean="0"/>
              <a:t>Recibir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smtClean="0"/>
              <a:t>Traer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03355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4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224528"/>
          </a:xfrm>
        </p:spPr>
        <p:txBody>
          <a:bodyPr/>
          <a:lstStyle/>
          <a:p>
            <a:r>
              <a:rPr lang="en-US" dirty="0" err="1" smtClean="0"/>
              <a:t>Abrir</a:t>
            </a:r>
            <a:endParaRPr lang="en-US" dirty="0" smtClean="0"/>
          </a:p>
          <a:p>
            <a:r>
              <a:rPr lang="en-US" dirty="0" err="1" smtClean="0"/>
              <a:t>Buscar</a:t>
            </a:r>
            <a:endParaRPr lang="en-US" dirty="0" smtClean="0"/>
          </a:p>
          <a:p>
            <a:r>
              <a:rPr lang="en-US" dirty="0" err="1" smtClean="0"/>
              <a:t>Envolver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err="1" smtClean="0"/>
              <a:t>Recibir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smtClean="0"/>
              <a:t>Traer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62200"/>
            <a:ext cx="388070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4038600" cy="4224528"/>
          </a:xfrm>
        </p:spPr>
        <p:txBody>
          <a:bodyPr/>
          <a:lstStyle/>
          <a:p>
            <a:r>
              <a:rPr lang="en-US" dirty="0" err="1" smtClean="0"/>
              <a:t>Abrir</a:t>
            </a:r>
            <a:endParaRPr lang="en-US" dirty="0" smtClean="0"/>
          </a:p>
          <a:p>
            <a:r>
              <a:rPr lang="en-US" dirty="0" err="1" smtClean="0"/>
              <a:t>Buscar</a:t>
            </a:r>
            <a:endParaRPr lang="en-US" dirty="0" smtClean="0"/>
          </a:p>
          <a:p>
            <a:r>
              <a:rPr lang="en-US" dirty="0" err="1" smtClean="0"/>
              <a:t>Envolver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err="1" smtClean="0"/>
              <a:t>Recibir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 smtClean="0"/>
          </a:p>
          <a:p>
            <a:r>
              <a:rPr lang="en-US" dirty="0" smtClean="0"/>
              <a:t>Traer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71105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1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973949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043363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890962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 UNA FIESTA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738563" cy="37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890963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814888" cy="360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8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738563" cy="37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738688" cy="354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Chores and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QUEHACERES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786188" cy="38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AYUDAR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010150" cy="351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BARRER EL SUELO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426708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COCINAR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67025" cy="416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CORTAR EL CÉSPED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891088" cy="36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DECORACIONES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848225" cy="344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1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DARLE DE COMER AL PERRO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291013" cy="36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HACER LA CAMA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2401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LAVAR LOS PLATOS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443413" cy="371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0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LIMPIAR (LA COCINA)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14763" cy="379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3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LIMPIO / A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390900" cy="425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SUCIO / A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967288" cy="372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PASAR LA ASPIRADORA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424488" cy="406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5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PLANCHAR LA ROPA</a:t>
            </a: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471863" cy="431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PONER LA MESA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971800" cy="40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0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PONER</a:t>
            </a:r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724400" cy="36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2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DECORAR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43198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2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DECIR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643438" cy="36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SACAR LA BASURA</a:t>
            </a:r>
            <a:endParaRPr lang="en-US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681288" cy="422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6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7640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6603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8495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6" y="2057400"/>
            <a:ext cx="369748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4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1222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6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429000" cy="407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58616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39378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FIESTA DE SORPRESA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633788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77877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0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828800"/>
            <a:ext cx="333165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200400" cy="40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70621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0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6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7382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3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1764"/>
            <a:ext cx="3048000" cy="45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4671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Acabar</a:t>
            </a:r>
            <a:r>
              <a:rPr lang="en-US" dirty="0" smtClean="0"/>
              <a:t> de…</a:t>
            </a:r>
          </a:p>
          <a:p>
            <a:r>
              <a:rPr lang="en-US" dirty="0" err="1" smtClean="0"/>
              <a:t>Ayudar</a:t>
            </a:r>
            <a:endParaRPr lang="en-US" dirty="0" smtClean="0"/>
          </a:p>
          <a:p>
            <a:r>
              <a:rPr lang="en-US" dirty="0" err="1" smtClean="0"/>
              <a:t>Barrer</a:t>
            </a:r>
            <a:r>
              <a:rPr lang="en-US" dirty="0" smtClean="0"/>
              <a:t> el </a:t>
            </a:r>
            <a:r>
              <a:rPr lang="en-US" dirty="0" err="1" smtClean="0"/>
              <a:t>suelo</a:t>
            </a:r>
            <a:endParaRPr lang="en-US" dirty="0" smtClean="0"/>
          </a:p>
          <a:p>
            <a:r>
              <a:rPr lang="en-US" dirty="0" err="1" smtClean="0"/>
              <a:t>Cocinar</a:t>
            </a:r>
            <a:endParaRPr lang="en-US" dirty="0" smtClean="0"/>
          </a:p>
          <a:p>
            <a:r>
              <a:rPr lang="en-US" dirty="0" err="1" smtClean="0"/>
              <a:t>Cortar</a:t>
            </a:r>
            <a:r>
              <a:rPr lang="en-US" dirty="0" smtClean="0"/>
              <a:t> el </a:t>
            </a:r>
            <a:r>
              <a:rPr lang="en-US" dirty="0" err="1" smtClean="0"/>
              <a:t>cesped</a:t>
            </a:r>
            <a:endParaRPr lang="en-US" dirty="0" smtClean="0"/>
          </a:p>
          <a:p>
            <a:r>
              <a:rPr lang="en-US" dirty="0" err="1" smtClean="0"/>
              <a:t>Darle</a:t>
            </a:r>
            <a:r>
              <a:rPr lang="en-US" dirty="0" smtClean="0"/>
              <a:t> de comer al </a:t>
            </a:r>
            <a:r>
              <a:rPr lang="en-US" dirty="0" err="1" smtClean="0"/>
              <a:t>perro</a:t>
            </a:r>
            <a:endParaRPr lang="en-US" dirty="0" smtClean="0"/>
          </a:p>
          <a:p>
            <a:r>
              <a:rPr lang="en-US" dirty="0" err="1" smtClean="0"/>
              <a:t>Hacer</a:t>
            </a:r>
            <a:r>
              <a:rPr lang="en-US" dirty="0" smtClean="0"/>
              <a:t> la </a:t>
            </a:r>
            <a:r>
              <a:rPr lang="en-US" dirty="0" err="1" smtClean="0"/>
              <a:t>cama</a:t>
            </a:r>
            <a:endParaRPr lang="en-US" dirty="0" smtClean="0"/>
          </a:p>
          <a:p>
            <a:r>
              <a:rPr lang="en-US" dirty="0" err="1" smtClean="0"/>
              <a:t>Lavar</a:t>
            </a:r>
            <a:r>
              <a:rPr lang="en-US" dirty="0" smtClean="0"/>
              <a:t> los </a:t>
            </a:r>
            <a:r>
              <a:rPr lang="en-US" dirty="0" err="1" smtClean="0"/>
              <a:t>platos</a:t>
            </a:r>
            <a:endParaRPr lang="en-US" dirty="0" smtClean="0"/>
          </a:p>
          <a:p>
            <a:r>
              <a:rPr lang="en-US" dirty="0" err="1" smtClean="0"/>
              <a:t>Limpiar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 smtClean="0"/>
          </a:p>
          <a:p>
            <a:r>
              <a:rPr lang="en-US" dirty="0" err="1"/>
              <a:t>L</a:t>
            </a:r>
            <a:r>
              <a:rPr lang="en-US" dirty="0" err="1" smtClean="0"/>
              <a:t>impio</a:t>
            </a:r>
            <a:endParaRPr lang="en-US" dirty="0" smtClean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n-US" dirty="0" err="1" smtClean="0"/>
              <a:t>Planchar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r>
              <a:rPr lang="en-US" dirty="0" err="1" smtClean="0"/>
              <a:t>Poner</a:t>
            </a:r>
            <a:r>
              <a:rPr lang="en-US" dirty="0" smtClean="0"/>
              <a:t> la mesa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 smtClean="0"/>
          </a:p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n-US" dirty="0" err="1" smtClean="0"/>
              <a:t>Sucio</a:t>
            </a:r>
            <a:endParaRPr lang="en-US" dirty="0" smtClean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200400" cy="410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9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790825" cy="406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2275</TotalTime>
  <Words>1911</Words>
  <Application>Microsoft Office PowerPoint</Application>
  <PresentationFormat>On-screen Show (4:3)</PresentationFormat>
  <Paragraphs>679</Paragraphs>
  <Slides>127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Civic</vt:lpstr>
      <vt:lpstr>Una fiesta en casa</vt:lpstr>
      <vt:lpstr>PLAN A PARTY</vt:lpstr>
      <vt:lpstr>BAILAR</vt:lpstr>
      <vt:lpstr>CANTAR</vt:lpstr>
      <vt:lpstr>CELEBRAR</vt:lpstr>
      <vt:lpstr>DAR UNA FIESTA</vt:lpstr>
      <vt:lpstr>LAS DECORACIONES</vt:lpstr>
      <vt:lpstr>DECORAR</vt:lpstr>
      <vt:lpstr>LA FIESTA DE SORPRESA</vt:lpstr>
      <vt:lpstr>EL GLOBO</vt:lpstr>
      <vt:lpstr>LOS INVITADOS</vt:lpstr>
      <vt:lpstr>INVITAR A</vt:lpstr>
      <vt:lpstr>SALIR</vt:lpstr>
      <vt:lpstr>EL SECRETO</vt:lpstr>
      <vt:lpstr>VENIR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Talk about gifts</vt:lpstr>
      <vt:lpstr>ABRIR</vt:lpstr>
      <vt:lpstr>BUSCAR</vt:lpstr>
      <vt:lpstr>ENVOLVER (UE)</vt:lpstr>
      <vt:lpstr>EL PAPEL DE REGALO</vt:lpstr>
      <vt:lpstr>RECIBIR</vt:lpstr>
      <vt:lpstr>EL REGALO</vt:lpstr>
      <vt:lpstr>TRAER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 Qué es?</vt:lpstr>
      <vt:lpstr>¿ Qué es?</vt:lpstr>
      <vt:lpstr>¿ Qué es?</vt:lpstr>
      <vt:lpstr>¿ Qué es?</vt:lpstr>
      <vt:lpstr>¿ Qué es?</vt:lpstr>
      <vt:lpstr>¿ Qué es?</vt:lpstr>
      <vt:lpstr>¿ Qué es?</vt:lpstr>
      <vt:lpstr>Talk about Chores and Responsibilities</vt:lpstr>
      <vt:lpstr>LOS QUEHACERES</vt:lpstr>
      <vt:lpstr>AYUDAR</vt:lpstr>
      <vt:lpstr>BARRER EL SUELO</vt:lpstr>
      <vt:lpstr>COCINAR</vt:lpstr>
      <vt:lpstr>CORTAR EL CÉSPED</vt:lpstr>
      <vt:lpstr>DARLE DE COMER AL PERRO</vt:lpstr>
      <vt:lpstr>HACER LA CAMA</vt:lpstr>
      <vt:lpstr>LAVAR LOS PLATOS</vt:lpstr>
      <vt:lpstr>LIMPIAR (LA COCINA)</vt:lpstr>
      <vt:lpstr>LIMPIO / A</vt:lpstr>
      <vt:lpstr>SUCIO / A</vt:lpstr>
      <vt:lpstr>PASAR LA ASPIRADORA</vt:lpstr>
      <vt:lpstr>PLANCHAR LA ROPA</vt:lpstr>
      <vt:lpstr>PONER LA MESA</vt:lpstr>
      <vt:lpstr>PONER</vt:lpstr>
      <vt:lpstr>DECIR</vt:lpstr>
      <vt:lpstr>SACAR LA BASURA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¿Qué es?</vt:lpstr>
      <vt:lpstr>Irregular Verbs</vt:lpstr>
      <vt:lpstr>YOGO verbs</vt:lpstr>
      <vt:lpstr>Stem-changing verbs</vt:lpstr>
      <vt:lpstr>Both!</vt:lpstr>
      <vt:lpstr>Affirmative tú commands</vt:lpstr>
      <vt:lpstr>Positive tú commands</vt:lpstr>
      <vt:lpstr>Positive tú commands</vt:lpstr>
      <vt:lpstr>Positive tú commands</vt:lpstr>
      <vt:lpstr>Acabar de…</vt:lpstr>
      <vt:lpstr>Acabar de – to have just…</vt:lpstr>
      <vt:lpstr>Deber</vt:lpstr>
      <vt:lpstr>Deber – should or ought to</vt:lpstr>
    </vt:vector>
  </TitlesOfParts>
  <Company>Buchanan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fiesta en casa</dc:title>
  <dc:creator>ERASE-ME</dc:creator>
  <cp:lastModifiedBy>Administrator</cp:lastModifiedBy>
  <cp:revision>23</cp:revision>
  <dcterms:created xsi:type="dcterms:W3CDTF">2012-07-09T13:44:44Z</dcterms:created>
  <dcterms:modified xsi:type="dcterms:W3CDTF">2013-01-08T21:00:33Z</dcterms:modified>
</cp:coreProperties>
</file>