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2" r:id="rId2"/>
    <p:sldId id="383" r:id="rId3"/>
    <p:sldId id="385" r:id="rId4"/>
    <p:sldId id="384" r:id="rId5"/>
    <p:sldId id="386" r:id="rId6"/>
    <p:sldId id="387" r:id="rId7"/>
    <p:sldId id="388" r:id="rId8"/>
    <p:sldId id="3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30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A606FC-9724-4ADC-95D2-99F1644C2AF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38DBCA-BFE5-40C6-A371-F10F8FD9811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Gramática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Affirmative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8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to tell someone (friend or family) what to do</a:t>
            </a:r>
          </a:p>
          <a:p>
            <a:r>
              <a:rPr lang="en-US" dirty="0" smtClean="0"/>
              <a:t>Regular </a:t>
            </a:r>
            <a:r>
              <a:rPr lang="en-US" dirty="0" err="1" smtClean="0"/>
              <a:t>tú</a:t>
            </a:r>
            <a:r>
              <a:rPr lang="en-US" dirty="0" smtClean="0"/>
              <a:t> commands:</a:t>
            </a:r>
          </a:p>
          <a:p>
            <a:pPr lvl="1"/>
            <a:r>
              <a:rPr lang="en-US" dirty="0" smtClean="0"/>
              <a:t> verb in </a:t>
            </a:r>
            <a:r>
              <a:rPr lang="en-US" dirty="0" err="1" smtClean="0"/>
              <a:t>tú</a:t>
            </a:r>
            <a:r>
              <a:rPr lang="en-US" dirty="0" smtClean="0"/>
              <a:t> form; drop the –s</a:t>
            </a:r>
          </a:p>
          <a:p>
            <a:pPr lvl="1"/>
            <a:r>
              <a:rPr lang="en-US" dirty="0" err="1" smtClean="0"/>
              <a:t>Limpiar</a:t>
            </a:r>
            <a:r>
              <a:rPr lang="en-US" dirty="0" smtClean="0"/>
              <a:t> = </a:t>
            </a:r>
            <a:r>
              <a:rPr lang="en-US" dirty="0" err="1" smtClean="0"/>
              <a:t>limpias</a:t>
            </a:r>
            <a:r>
              <a:rPr lang="en-US" dirty="0" smtClean="0"/>
              <a:t>-&gt; </a:t>
            </a:r>
            <a:r>
              <a:rPr lang="en-US" dirty="0" err="1" smtClean="0"/>
              <a:t>limpia</a:t>
            </a:r>
            <a:r>
              <a:rPr lang="en-US" dirty="0" smtClean="0"/>
              <a:t> -&gt;¡</a:t>
            </a:r>
            <a:r>
              <a:rPr lang="en-US" dirty="0" err="1" smtClean="0"/>
              <a:t>Limpia</a:t>
            </a:r>
            <a:r>
              <a:rPr lang="en-US" dirty="0" smtClean="0"/>
              <a:t> la </a:t>
            </a:r>
            <a:r>
              <a:rPr lang="en-US" dirty="0" err="1" smtClean="0"/>
              <a:t>cocina</a:t>
            </a:r>
            <a:r>
              <a:rPr lang="en-US" dirty="0" smtClean="0"/>
              <a:t>! = Clean the kitchen!</a:t>
            </a:r>
          </a:p>
          <a:p>
            <a:pPr lvl="1"/>
            <a:r>
              <a:rPr lang="en-US" dirty="0" err="1" smtClean="0"/>
              <a:t>Barrer</a:t>
            </a:r>
            <a:r>
              <a:rPr lang="en-US" dirty="0" smtClean="0"/>
              <a:t> = </a:t>
            </a:r>
            <a:r>
              <a:rPr lang="en-US" dirty="0" err="1" smtClean="0"/>
              <a:t>barres</a:t>
            </a:r>
            <a:r>
              <a:rPr lang="en-US" dirty="0" smtClean="0"/>
              <a:t> -&gt; </a:t>
            </a:r>
            <a:r>
              <a:rPr lang="en-US" dirty="0" err="1" smtClean="0"/>
              <a:t>barre</a:t>
            </a:r>
            <a:r>
              <a:rPr lang="en-US" dirty="0" smtClean="0"/>
              <a:t> ¡</a:t>
            </a:r>
            <a:r>
              <a:rPr lang="en-US" dirty="0" err="1" smtClean="0"/>
              <a:t>Barre</a:t>
            </a:r>
            <a:r>
              <a:rPr lang="en-US" dirty="0" smtClean="0"/>
              <a:t> el </a:t>
            </a:r>
            <a:r>
              <a:rPr lang="en-US" dirty="0" err="1" smtClean="0"/>
              <a:t>suelo</a:t>
            </a:r>
            <a:r>
              <a:rPr lang="en-US" dirty="0" smtClean="0"/>
              <a:t>! </a:t>
            </a:r>
            <a:r>
              <a:rPr lang="en-US" dirty="0" smtClean="0"/>
              <a:t>= Sweep the floor!</a:t>
            </a:r>
          </a:p>
          <a:p>
            <a:pPr lvl="1"/>
            <a:r>
              <a:rPr lang="en-US" dirty="0" err="1" smtClean="0"/>
              <a:t>Abrir</a:t>
            </a:r>
            <a:r>
              <a:rPr lang="en-US" dirty="0" smtClean="0"/>
              <a:t> = </a:t>
            </a:r>
            <a:r>
              <a:rPr lang="en-US" dirty="0" err="1" smtClean="0"/>
              <a:t>abres</a:t>
            </a:r>
            <a:r>
              <a:rPr lang="en-US" dirty="0" smtClean="0"/>
              <a:t> -&gt; </a:t>
            </a:r>
            <a:r>
              <a:rPr lang="en-US" dirty="0" err="1" smtClean="0"/>
              <a:t>abre</a:t>
            </a:r>
            <a:r>
              <a:rPr lang="en-US" dirty="0" smtClean="0"/>
              <a:t> -&gt; ¡</a:t>
            </a:r>
            <a:r>
              <a:rPr lang="en-US" dirty="0" err="1" smtClean="0"/>
              <a:t>Abre</a:t>
            </a:r>
            <a:r>
              <a:rPr lang="en-US" dirty="0" smtClean="0"/>
              <a:t> </a:t>
            </a:r>
            <a:r>
              <a:rPr lang="en-US" dirty="0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puerta</a:t>
            </a:r>
            <a:r>
              <a:rPr lang="en-US" dirty="0" smtClean="0"/>
              <a:t>! </a:t>
            </a:r>
            <a:r>
              <a:rPr lang="en-US" dirty="0" smtClean="0"/>
              <a:t>= Open the door!</a:t>
            </a:r>
          </a:p>
          <a:p>
            <a:pPr lvl="1"/>
            <a:r>
              <a:rPr lang="en-US" dirty="0" err="1" smtClean="0"/>
              <a:t>Estudiar</a:t>
            </a:r>
            <a:endParaRPr lang="en-US" dirty="0" smtClean="0"/>
          </a:p>
          <a:p>
            <a:pPr lvl="1"/>
            <a:r>
              <a:rPr lang="en-US" dirty="0" err="1" smtClean="0"/>
              <a:t>Cocinar</a:t>
            </a:r>
            <a:endParaRPr lang="en-US" dirty="0" smtClean="0"/>
          </a:p>
          <a:p>
            <a:pPr lvl="1"/>
            <a:r>
              <a:rPr lang="en-US" dirty="0" err="1" smtClean="0"/>
              <a:t>Lavar</a:t>
            </a:r>
            <a:endParaRPr lang="en-US" dirty="0" smtClean="0"/>
          </a:p>
          <a:p>
            <a:pPr lvl="1"/>
            <a:r>
              <a:rPr lang="en-US" dirty="0" err="1" smtClean="0"/>
              <a:t>Bailar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41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Irregular </a:t>
            </a:r>
            <a:r>
              <a:rPr lang="en-US" dirty="0" err="1" smtClean="0"/>
              <a:t>tú</a:t>
            </a:r>
            <a:r>
              <a:rPr lang="en-US" dirty="0" smtClean="0"/>
              <a:t> commands: MUST BE MEMORIZED!</a:t>
            </a:r>
          </a:p>
          <a:p>
            <a:pPr lvl="1"/>
            <a:r>
              <a:rPr lang="en-US" dirty="0" err="1" smtClean="0"/>
              <a:t>Decir</a:t>
            </a:r>
            <a:r>
              <a:rPr lang="en-US" dirty="0" smtClean="0"/>
              <a:t> = di				</a:t>
            </a:r>
            <a:r>
              <a:rPr lang="en-US" dirty="0" err="1" smtClean="0"/>
              <a:t>salir</a:t>
            </a:r>
            <a:r>
              <a:rPr lang="en-US" dirty="0" smtClean="0"/>
              <a:t> = </a:t>
            </a:r>
            <a:r>
              <a:rPr lang="en-US" dirty="0" err="1" smtClean="0"/>
              <a:t>sal</a:t>
            </a:r>
            <a:endParaRPr lang="en-US" dirty="0" smtClean="0"/>
          </a:p>
          <a:p>
            <a:pPr lvl="1"/>
            <a:r>
              <a:rPr lang="en-US" dirty="0" err="1" smtClean="0"/>
              <a:t>Hacer</a:t>
            </a:r>
            <a:r>
              <a:rPr lang="en-US" dirty="0" smtClean="0"/>
              <a:t> = </a:t>
            </a:r>
            <a:r>
              <a:rPr lang="en-US" dirty="0" err="1" smtClean="0"/>
              <a:t>haz</a:t>
            </a:r>
            <a:r>
              <a:rPr lang="en-US" dirty="0" smtClean="0"/>
              <a:t>			</a:t>
            </a:r>
            <a:r>
              <a:rPr lang="en-US" dirty="0" err="1" smtClean="0"/>
              <a:t>ser</a:t>
            </a:r>
            <a:r>
              <a:rPr lang="en-US" dirty="0" smtClean="0"/>
              <a:t> = </a:t>
            </a:r>
            <a:r>
              <a:rPr lang="en-US" dirty="0" err="1" smtClean="0"/>
              <a:t>sé</a:t>
            </a:r>
            <a:endParaRPr lang="en-US" dirty="0" smtClean="0"/>
          </a:p>
          <a:p>
            <a:pPr lvl="1"/>
            <a:r>
              <a:rPr lang="en-US" dirty="0" err="1" smtClean="0"/>
              <a:t>Ir</a:t>
            </a:r>
            <a:r>
              <a:rPr lang="en-US" dirty="0" smtClean="0"/>
              <a:t> = </a:t>
            </a:r>
            <a:r>
              <a:rPr lang="en-US" dirty="0" err="1" smtClean="0"/>
              <a:t>ve</a:t>
            </a:r>
            <a:r>
              <a:rPr lang="en-US" dirty="0" smtClean="0"/>
              <a:t>				</a:t>
            </a:r>
            <a:r>
              <a:rPr lang="en-US" dirty="0" err="1" smtClean="0"/>
              <a:t>tener</a:t>
            </a:r>
            <a:r>
              <a:rPr lang="en-US" dirty="0" smtClean="0"/>
              <a:t> = ten</a:t>
            </a:r>
          </a:p>
          <a:p>
            <a:pPr lvl="1"/>
            <a:r>
              <a:rPr lang="en-US" dirty="0" err="1" smtClean="0"/>
              <a:t>Poner</a:t>
            </a:r>
            <a:r>
              <a:rPr lang="en-US" dirty="0" smtClean="0"/>
              <a:t> = </a:t>
            </a:r>
            <a:r>
              <a:rPr lang="en-US" dirty="0" err="1" smtClean="0"/>
              <a:t>pon</a:t>
            </a:r>
            <a:r>
              <a:rPr lang="en-US" dirty="0" smtClean="0"/>
              <a:t>			</a:t>
            </a:r>
            <a:r>
              <a:rPr lang="en-US" dirty="0" err="1" smtClean="0"/>
              <a:t>venir</a:t>
            </a:r>
            <a:r>
              <a:rPr lang="en-US" dirty="0" smtClean="0"/>
              <a:t> = </a:t>
            </a:r>
            <a:r>
              <a:rPr lang="en-US" dirty="0" err="1" smtClean="0"/>
              <a:t>ven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the homework</a:t>
            </a:r>
          </a:p>
          <a:p>
            <a:r>
              <a:rPr lang="en-US" dirty="0" smtClean="0"/>
              <a:t>Tell me the truth (la </a:t>
            </a:r>
            <a:r>
              <a:rPr lang="en-US" dirty="0" err="1" smtClean="0"/>
              <a:t>verdad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 happy</a:t>
            </a:r>
          </a:p>
          <a:p>
            <a:r>
              <a:rPr lang="en-US" dirty="0" smtClean="0"/>
              <a:t>Go to the store</a:t>
            </a:r>
          </a:p>
        </p:txBody>
      </p:sp>
    </p:spTree>
    <p:extLst>
      <p:ext uri="{BB962C8B-B14F-4D97-AF65-F5344CB8AC3E}">
        <p14:creationId xmlns:p14="http://schemas.microsoft.com/office/powerpoint/2010/main" val="42209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a </a:t>
            </a:r>
            <a:r>
              <a:rPr lang="en-US" dirty="0" err="1" smtClean="0"/>
              <a:t>tú</a:t>
            </a:r>
            <a:r>
              <a:rPr lang="en-US" dirty="0" smtClean="0"/>
              <a:t> command with a direct object pronoun:</a:t>
            </a:r>
          </a:p>
          <a:p>
            <a:pPr lvl="1"/>
            <a:r>
              <a:rPr lang="en-US" dirty="0" smtClean="0"/>
              <a:t>Attach the pronoun to the end of the command.</a:t>
            </a:r>
          </a:p>
          <a:p>
            <a:pPr lvl="1"/>
            <a:r>
              <a:rPr lang="en-US" dirty="0" smtClean="0"/>
              <a:t>Add an accent mark when you attach a pronoun to a command of two or more syllables to retain the stress</a:t>
            </a:r>
            <a:r>
              <a:rPr lang="en-US" dirty="0" smtClean="0"/>
              <a:t>. The accent goes over the second to last syllable of </a:t>
            </a:r>
            <a:r>
              <a:rPr lang="en-US" smtClean="0"/>
              <a:t>the verb.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Close </a:t>
            </a:r>
            <a:r>
              <a:rPr lang="en-US" dirty="0" smtClean="0">
                <a:solidFill>
                  <a:schemeClr val="accent5"/>
                </a:solidFill>
              </a:rPr>
              <a:t>the window </a:t>
            </a:r>
            <a:r>
              <a:rPr lang="en-US" dirty="0" smtClean="0"/>
              <a:t>– Close it! </a:t>
            </a:r>
            <a:r>
              <a:rPr lang="en-US" dirty="0" smtClean="0">
                <a:solidFill>
                  <a:schemeClr val="accent3"/>
                </a:solidFill>
              </a:rPr>
              <a:t>¡</a:t>
            </a:r>
            <a:r>
              <a:rPr lang="en-US" dirty="0" err="1" smtClean="0">
                <a:solidFill>
                  <a:schemeClr val="accent3"/>
                </a:solidFill>
              </a:rPr>
              <a:t>Ciérra</a:t>
            </a:r>
            <a:r>
              <a:rPr lang="en-US" dirty="0" err="1" smtClean="0">
                <a:solidFill>
                  <a:schemeClr val="accent5"/>
                </a:solidFill>
              </a:rPr>
              <a:t>la</a:t>
            </a:r>
            <a:r>
              <a:rPr lang="en-US" dirty="0" smtClean="0">
                <a:solidFill>
                  <a:schemeClr val="accent3"/>
                </a:solidFill>
              </a:rPr>
              <a:t>!</a:t>
            </a:r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 smtClean="0">
                <a:solidFill>
                  <a:schemeClr val="accent5"/>
                </a:solidFill>
              </a:rPr>
              <a:t>the gift </a:t>
            </a:r>
            <a:r>
              <a:rPr lang="en-US" dirty="0" smtClean="0"/>
              <a:t>– Open it! </a:t>
            </a:r>
            <a:r>
              <a:rPr lang="en-US" dirty="0" smtClean="0">
                <a:solidFill>
                  <a:schemeClr val="accent3"/>
                </a:solidFill>
              </a:rPr>
              <a:t>¡</a:t>
            </a:r>
            <a:r>
              <a:rPr lang="en-US" dirty="0" err="1">
                <a:solidFill>
                  <a:schemeClr val="accent3"/>
                </a:solidFill>
              </a:rPr>
              <a:t>Á</a:t>
            </a:r>
            <a:r>
              <a:rPr lang="en-US" dirty="0" err="1" smtClean="0">
                <a:solidFill>
                  <a:schemeClr val="accent3"/>
                </a:solidFill>
              </a:rPr>
              <a:t>bre</a:t>
            </a:r>
            <a:r>
              <a:rPr lang="en-US" dirty="0" err="1" smtClean="0">
                <a:solidFill>
                  <a:schemeClr val="accent5"/>
                </a:solidFill>
              </a:rPr>
              <a:t>lo</a:t>
            </a:r>
            <a:r>
              <a:rPr lang="en-US" dirty="0" smtClean="0">
                <a:solidFill>
                  <a:schemeClr val="accent3"/>
                </a:solidFill>
              </a:rPr>
              <a:t>!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smtClean="0">
                <a:solidFill>
                  <a:schemeClr val="accent5"/>
                </a:solidFill>
              </a:rPr>
              <a:t>the table </a:t>
            </a:r>
            <a:r>
              <a:rPr lang="en-US" dirty="0" smtClean="0"/>
              <a:t>– Set it now! </a:t>
            </a:r>
            <a:r>
              <a:rPr lang="en-US" dirty="0" smtClean="0">
                <a:solidFill>
                  <a:schemeClr val="accent3"/>
                </a:solidFill>
              </a:rPr>
              <a:t>¡</a:t>
            </a:r>
            <a:r>
              <a:rPr lang="en-US" dirty="0" err="1" smtClean="0">
                <a:solidFill>
                  <a:schemeClr val="accent3"/>
                </a:solidFill>
              </a:rPr>
              <a:t>Pon</a:t>
            </a:r>
            <a:r>
              <a:rPr lang="en-US" dirty="0" err="1" smtClean="0">
                <a:solidFill>
                  <a:schemeClr val="accent5"/>
                </a:solidFill>
              </a:rPr>
              <a:t>la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ahora</a:t>
            </a:r>
            <a:r>
              <a:rPr lang="en-US" dirty="0" smtClean="0">
                <a:solidFill>
                  <a:schemeClr val="accent3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Gramática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Acabar</a:t>
            </a:r>
            <a:r>
              <a:rPr lang="en-US" dirty="0" smtClean="0"/>
              <a:t> 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Acabar</a:t>
            </a:r>
            <a:r>
              <a:rPr lang="en-US" dirty="0" smtClean="0"/>
              <a:t> de – to have just…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want to say that something </a:t>
            </a:r>
            <a:r>
              <a:rPr lang="en-US" u="sng" dirty="0" smtClean="0"/>
              <a:t>has just happened</a:t>
            </a:r>
            <a:r>
              <a:rPr lang="en-US" dirty="0" smtClean="0"/>
              <a:t>, use the phrase </a:t>
            </a:r>
            <a:r>
              <a:rPr lang="en-US" dirty="0" err="1" smtClean="0">
                <a:solidFill>
                  <a:schemeClr val="accent5"/>
                </a:solidFill>
              </a:rPr>
              <a:t>acabar</a:t>
            </a:r>
            <a:r>
              <a:rPr lang="en-US" dirty="0" smtClean="0">
                <a:solidFill>
                  <a:schemeClr val="accent5"/>
                </a:solidFill>
              </a:rPr>
              <a:t> de + infinitive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just bought the cake for the party.</a:t>
            </a:r>
          </a:p>
          <a:p>
            <a:pPr lvl="1"/>
            <a:r>
              <a:rPr lang="en-US" dirty="0" err="1" smtClean="0"/>
              <a:t>Acabamos</a:t>
            </a:r>
            <a:r>
              <a:rPr lang="en-US" dirty="0" smtClean="0"/>
              <a:t> de </a:t>
            </a:r>
            <a:r>
              <a:rPr lang="en-US" dirty="0" err="1" smtClean="0"/>
              <a:t>comprar</a:t>
            </a:r>
            <a:r>
              <a:rPr lang="en-US" dirty="0" smtClean="0"/>
              <a:t> el pastel </a:t>
            </a:r>
            <a:r>
              <a:rPr lang="en-US" dirty="0" err="1" smtClean="0"/>
              <a:t>para</a:t>
            </a:r>
            <a:r>
              <a:rPr lang="en-US" dirty="0" smtClean="0"/>
              <a:t> la fiesta.</a:t>
            </a:r>
          </a:p>
          <a:p>
            <a:r>
              <a:rPr lang="en-US" dirty="0" smtClean="0"/>
              <a:t>They just cut the grass.</a:t>
            </a:r>
          </a:p>
          <a:p>
            <a:pPr lvl="1"/>
            <a:r>
              <a:rPr lang="en-US" dirty="0" err="1" smtClean="0"/>
              <a:t>Acaban</a:t>
            </a:r>
            <a:r>
              <a:rPr lang="en-US" dirty="0" smtClean="0"/>
              <a:t> de </a:t>
            </a:r>
            <a:r>
              <a:rPr lang="en-US" dirty="0" err="1" smtClean="0"/>
              <a:t>cortar</a:t>
            </a:r>
            <a:r>
              <a:rPr lang="en-US" dirty="0" smtClean="0"/>
              <a:t> el </a:t>
            </a:r>
            <a:r>
              <a:rPr lang="en-US" dirty="0" err="1" smtClean="0"/>
              <a:t>césped</a:t>
            </a:r>
            <a:endParaRPr lang="en-US" dirty="0" smtClean="0"/>
          </a:p>
          <a:p>
            <a:r>
              <a:rPr lang="en-US" dirty="0" smtClean="0"/>
              <a:t>I just took out the trash.</a:t>
            </a:r>
          </a:p>
          <a:p>
            <a:r>
              <a:rPr lang="en-US" dirty="0" smtClean="0"/>
              <a:t>He just danced with Maria.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6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Deber</a:t>
            </a:r>
            <a:r>
              <a:rPr lang="en-US" dirty="0" smtClean="0"/>
              <a:t> – should or ought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Conjugate verb as needed and use with an infinitive</a:t>
            </a:r>
          </a:p>
          <a:p>
            <a:endParaRPr lang="en-US" dirty="0"/>
          </a:p>
          <a:p>
            <a:r>
              <a:rPr lang="en-US" dirty="0" smtClean="0"/>
              <a:t>I should study tonight.</a:t>
            </a:r>
          </a:p>
          <a:p>
            <a:pPr lvl="1"/>
            <a:r>
              <a:rPr lang="en-US" dirty="0" err="1" smtClean="0"/>
              <a:t>Debo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should eat at Pizza Hut.</a:t>
            </a:r>
          </a:p>
          <a:p>
            <a:pPr lvl="1"/>
            <a:r>
              <a:rPr lang="en-US" dirty="0" err="1" smtClean="0"/>
              <a:t>Debemos</a:t>
            </a:r>
            <a:r>
              <a:rPr lang="en-US" dirty="0" smtClean="0"/>
              <a:t> comer a Pizza Hut.</a:t>
            </a:r>
          </a:p>
          <a:p>
            <a:r>
              <a:rPr lang="en-US" dirty="0" smtClean="0"/>
              <a:t>Joe should buy a dog.</a:t>
            </a:r>
          </a:p>
          <a:p>
            <a:r>
              <a:rPr lang="en-US" dirty="0" smtClean="0"/>
              <a:t>You should take out the trash.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2517</TotalTime>
  <Words>311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Affirmative tú commands</vt:lpstr>
      <vt:lpstr>Positive tú commands</vt:lpstr>
      <vt:lpstr>Positive tú commands</vt:lpstr>
      <vt:lpstr>Positive tú commands</vt:lpstr>
      <vt:lpstr>Acabar de…</vt:lpstr>
      <vt:lpstr>Acabar de – to have just…</vt:lpstr>
      <vt:lpstr>Deber</vt:lpstr>
      <vt:lpstr>Deber – should or ought to</vt:lpstr>
    </vt:vector>
  </TitlesOfParts>
  <Company>Buchanan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fiesta en casa</dc:title>
  <dc:creator>ERASE-ME</dc:creator>
  <cp:lastModifiedBy>DefaultUser</cp:lastModifiedBy>
  <cp:revision>30</cp:revision>
  <dcterms:created xsi:type="dcterms:W3CDTF">2012-07-09T13:44:44Z</dcterms:created>
  <dcterms:modified xsi:type="dcterms:W3CDTF">2014-10-20T13:37:45Z</dcterms:modified>
</cp:coreProperties>
</file>