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6" r:id="rId5"/>
    <p:sldId id="259" r:id="rId6"/>
    <p:sldId id="260" r:id="rId7"/>
    <p:sldId id="261" r:id="rId8"/>
    <p:sldId id="262" r:id="rId9"/>
    <p:sldId id="277" r:id="rId10"/>
    <p:sldId id="263" r:id="rId11"/>
    <p:sldId id="280" r:id="rId12"/>
    <p:sldId id="264" r:id="rId13"/>
    <p:sldId id="265" r:id="rId14"/>
    <p:sldId id="266" r:id="rId15"/>
    <p:sldId id="267" r:id="rId16"/>
    <p:sldId id="268" r:id="rId17"/>
    <p:sldId id="283" r:id="rId18"/>
    <p:sldId id="269" r:id="rId19"/>
    <p:sldId id="270" r:id="rId20"/>
    <p:sldId id="281" r:id="rId21"/>
    <p:sldId id="271" r:id="rId22"/>
    <p:sldId id="272" r:id="rId23"/>
    <p:sldId id="273" r:id="rId24"/>
    <p:sldId id="279" r:id="rId25"/>
    <p:sldId id="278" r:id="rId26"/>
    <p:sldId id="274" r:id="rId27"/>
    <p:sldId id="275" r:id="rId28"/>
    <p:sldId id="282" r:id="rId29"/>
    <p:sldId id="284" r:id="rId30"/>
    <p:sldId id="286" r:id="rId31"/>
    <p:sldId id="307" r:id="rId32"/>
    <p:sldId id="285" r:id="rId33"/>
    <p:sldId id="310" r:id="rId34"/>
    <p:sldId id="291" r:id="rId35"/>
    <p:sldId id="305" r:id="rId36"/>
    <p:sldId id="301" r:id="rId37"/>
    <p:sldId id="306" r:id="rId38"/>
    <p:sldId id="290" r:id="rId39"/>
    <p:sldId id="294" r:id="rId40"/>
    <p:sldId id="292" r:id="rId41"/>
    <p:sldId id="309" r:id="rId42"/>
    <p:sldId id="293" r:id="rId43"/>
    <p:sldId id="295" r:id="rId44"/>
    <p:sldId id="303" r:id="rId45"/>
    <p:sldId id="311" r:id="rId46"/>
    <p:sldId id="308" r:id="rId47"/>
    <p:sldId id="300" r:id="rId48"/>
    <p:sldId id="296" r:id="rId49"/>
    <p:sldId id="297" r:id="rId50"/>
    <p:sldId id="302" r:id="rId51"/>
    <p:sldId id="299" r:id="rId52"/>
    <p:sldId id="304" r:id="rId53"/>
    <p:sldId id="298" r:id="rId54"/>
    <p:sldId id="287" r:id="rId55"/>
    <p:sldId id="288" r:id="rId56"/>
    <p:sldId id="289"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F5EB0-0080-460F-9E29-F03FBB6187A8}"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195576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F5EB0-0080-460F-9E29-F03FBB6187A8}"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226648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F5EB0-0080-460F-9E29-F03FBB6187A8}"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85261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F5EB0-0080-460F-9E29-F03FBB6187A8}"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38285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F5EB0-0080-460F-9E29-F03FBB6187A8}"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136066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F5EB0-0080-460F-9E29-F03FBB6187A8}"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419122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F5EB0-0080-460F-9E29-F03FBB6187A8}" type="datetimeFigureOut">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30585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F5EB0-0080-460F-9E29-F03FBB6187A8}" type="datetimeFigureOut">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216676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F5EB0-0080-460F-9E29-F03FBB6187A8}" type="datetimeFigureOut">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336994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F5EB0-0080-460F-9E29-F03FBB6187A8}"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190782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F5EB0-0080-460F-9E29-F03FBB6187A8}"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03C8E-1518-47AB-B414-AA5A457447E5}" type="slidenum">
              <a:rPr lang="en-US" smtClean="0"/>
              <a:t>‹#›</a:t>
            </a:fld>
            <a:endParaRPr lang="en-US"/>
          </a:p>
        </p:txBody>
      </p:sp>
    </p:spTree>
    <p:extLst>
      <p:ext uri="{BB962C8B-B14F-4D97-AF65-F5344CB8AC3E}">
        <p14:creationId xmlns:p14="http://schemas.microsoft.com/office/powerpoint/2010/main" val="109726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F5EB0-0080-460F-9E29-F03FBB6187A8}" type="datetimeFigureOut">
              <a:rPr lang="en-US" smtClean="0"/>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3C8E-1518-47AB-B414-AA5A457447E5}" type="slidenum">
              <a:rPr lang="en-US" smtClean="0"/>
              <a:t>‹#›</a:t>
            </a:fld>
            <a:endParaRPr lang="en-US"/>
          </a:p>
        </p:txBody>
      </p:sp>
    </p:spTree>
    <p:extLst>
      <p:ext uri="{BB962C8B-B14F-4D97-AF65-F5344CB8AC3E}">
        <p14:creationId xmlns:p14="http://schemas.microsoft.com/office/powerpoint/2010/main" val="1557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5.jpeg"/><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err="1" smtClean="0"/>
              <a:t>Advancemos</a:t>
            </a:r>
            <a:r>
              <a:rPr lang="en-US" sz="5400" b="1" dirty="0" smtClean="0"/>
              <a:t> </a:t>
            </a:r>
            <a:br>
              <a:rPr lang="en-US" sz="5400" b="1" dirty="0" smtClean="0"/>
            </a:br>
            <a:r>
              <a:rPr lang="en-US" sz="5400" b="1" dirty="0" err="1" smtClean="0"/>
              <a:t>Unidad</a:t>
            </a:r>
            <a:r>
              <a:rPr lang="en-US" sz="5400" b="1" dirty="0" smtClean="0"/>
              <a:t> 1 </a:t>
            </a:r>
            <a:r>
              <a:rPr lang="en-US" sz="5400" b="1" dirty="0" err="1" smtClean="0"/>
              <a:t>Lección</a:t>
            </a:r>
            <a:r>
              <a:rPr lang="en-US" sz="5400" b="1" dirty="0" smtClean="0"/>
              <a:t> 1</a:t>
            </a:r>
            <a:endParaRPr lang="en-US" sz="5400" b="1" dirty="0"/>
          </a:p>
        </p:txBody>
      </p:sp>
      <p:sp>
        <p:nvSpPr>
          <p:cNvPr id="3" name="Subtitle 2"/>
          <p:cNvSpPr>
            <a:spLocks noGrp="1"/>
          </p:cNvSpPr>
          <p:nvPr>
            <p:ph type="subTitle" idx="1"/>
          </p:nvPr>
        </p:nvSpPr>
        <p:spPr>
          <a:xfrm>
            <a:off x="1371600" y="3810000"/>
            <a:ext cx="6400800" cy="1752600"/>
          </a:xfrm>
        </p:spPr>
        <p:txBody>
          <a:bodyPr/>
          <a:lstStyle/>
          <a:p>
            <a:endParaRPr lang="en-US" b="1" dirty="0" smtClean="0">
              <a:solidFill>
                <a:schemeClr val="tx1"/>
              </a:solidFill>
            </a:endParaRPr>
          </a:p>
          <a:p>
            <a:r>
              <a:rPr lang="en-US" b="1" dirty="0" err="1" smtClean="0">
                <a:solidFill>
                  <a:schemeClr val="tx1"/>
                </a:solidFill>
              </a:rPr>
              <a:t>Vocabulario</a:t>
            </a:r>
            <a:endParaRPr lang="en-US" b="1" dirty="0">
              <a:solidFill>
                <a:schemeClr val="tx1"/>
              </a:solidFill>
            </a:endParaRPr>
          </a:p>
        </p:txBody>
      </p:sp>
    </p:spTree>
    <p:extLst>
      <p:ext uri="{BB962C8B-B14F-4D97-AF65-F5344CB8AC3E}">
        <p14:creationId xmlns:p14="http://schemas.microsoft.com/office/powerpoint/2010/main" val="3712118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ESTUDIAR</a:t>
            </a:r>
            <a:endParaRPr lang="en-US" b="1" dirty="0"/>
          </a:p>
        </p:txBody>
      </p:sp>
      <p:pic>
        <p:nvPicPr>
          <p:cNvPr id="6146" name="Picture 2" descr="http://my.hsj.org/Portals/2/Schools/3615/Article351283_studying-mainFull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715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PRACTICAR DEPORTES</a:t>
            </a:r>
            <a:endParaRPr lang="en-US" b="1" dirty="0"/>
          </a:p>
        </p:txBody>
      </p:sp>
      <p:pic>
        <p:nvPicPr>
          <p:cNvPr id="4098" name="Picture 2" descr="http://padre-familia.com/wp-content/uploads/2010/03/practicar-dep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PASEAR</a:t>
            </a:r>
            <a:endParaRPr lang="en-US" b="1" dirty="0"/>
          </a:p>
        </p:txBody>
      </p:sp>
      <p:pic>
        <p:nvPicPr>
          <p:cNvPr id="7170" name="Picture 2" descr="http://www.mtv.com/onair/room_raiders/assets/flipbook/images/ep525/ep525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907" y="1752600"/>
            <a:ext cx="4094163" cy="306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CORRER</a:t>
            </a:r>
            <a:endParaRPr lang="en-US" b="1" dirty="0"/>
          </a:p>
        </p:txBody>
      </p:sp>
      <p:pic>
        <p:nvPicPr>
          <p:cNvPr id="8194" name="Picture 2" descr="http://coasthillsrunningclub.com/images/hea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46382"/>
            <a:ext cx="3352800" cy="392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MONTAR EN BICICLETA</a:t>
            </a:r>
            <a:endParaRPr lang="en-US" b="1" dirty="0"/>
          </a:p>
        </p:txBody>
      </p:sp>
      <p:pic>
        <p:nvPicPr>
          <p:cNvPr id="9218" name="Picture 2" descr="http://www.odt.co.nz/files/story/2009/10/competitors_in_the_dusky_trail_mountain_bike_ride__15632585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3962400" cy="447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3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JUGAR FÚTBOL</a:t>
            </a:r>
            <a:endParaRPr lang="en-US" b="1" dirty="0"/>
          </a:p>
        </p:txBody>
      </p:sp>
      <p:pic>
        <p:nvPicPr>
          <p:cNvPr id="10242" name="Picture 2" descr="http://www.ayso-l.org/wp-content/uploads/2011/02/soccer-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64957"/>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ANDAR EN PATINETA</a:t>
            </a:r>
            <a:endParaRPr lang="en-US" b="1" dirty="0"/>
          </a:p>
        </p:txBody>
      </p:sp>
      <p:pic>
        <p:nvPicPr>
          <p:cNvPr id="11266" name="Picture 2" descr="http://www.chp.ca.gov/images/skat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124" y="1752600"/>
            <a:ext cx="3352800" cy="346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9" y="77518"/>
            <a:ext cx="8229600" cy="1143000"/>
          </a:xfrm>
        </p:spPr>
        <p:txBody>
          <a:bodyPr/>
          <a:lstStyle/>
          <a:p>
            <a:r>
              <a:rPr lang="en-US" b="1" u="sng" dirty="0" smtClean="0"/>
              <a:t>TPR Activity</a:t>
            </a:r>
            <a:endParaRPr lang="en-US" b="1" u="sng" dirty="0"/>
          </a:p>
        </p:txBody>
      </p:sp>
      <p:sp>
        <p:nvSpPr>
          <p:cNvPr id="3" name="TextBox 2"/>
          <p:cNvSpPr txBox="1"/>
          <p:nvPr/>
        </p:nvSpPr>
        <p:spPr>
          <a:xfrm>
            <a:off x="533400" y="1923365"/>
            <a:ext cx="341252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Andar</a:t>
            </a:r>
            <a:r>
              <a:rPr lang="en-US" sz="2800" b="1" dirty="0" smtClean="0"/>
              <a:t> en </a:t>
            </a:r>
            <a:r>
              <a:rPr lang="en-US" sz="2800" b="1" dirty="0" err="1" smtClean="0"/>
              <a:t>patineta</a:t>
            </a:r>
            <a:endParaRPr lang="en-US" sz="2800" b="1" dirty="0"/>
          </a:p>
        </p:txBody>
      </p:sp>
      <p:sp>
        <p:nvSpPr>
          <p:cNvPr id="5" name="TextBox 4"/>
          <p:cNvSpPr txBox="1"/>
          <p:nvPr/>
        </p:nvSpPr>
        <p:spPr>
          <a:xfrm>
            <a:off x="3298226" y="3048000"/>
            <a:ext cx="2645374" cy="5273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Jugar</a:t>
            </a:r>
            <a:r>
              <a:rPr lang="en-US" sz="2800" b="1" dirty="0" smtClean="0"/>
              <a:t> el </a:t>
            </a:r>
            <a:r>
              <a:rPr lang="en-US" sz="2800" b="1" dirty="0" err="1" smtClean="0"/>
              <a:t>fútbol</a:t>
            </a:r>
            <a:endParaRPr lang="en-US" sz="2800" b="1" dirty="0"/>
          </a:p>
        </p:txBody>
      </p:sp>
      <p:sp>
        <p:nvSpPr>
          <p:cNvPr id="6" name="TextBox 5"/>
          <p:cNvSpPr txBox="1"/>
          <p:nvPr/>
        </p:nvSpPr>
        <p:spPr>
          <a:xfrm>
            <a:off x="4436076" y="1608437"/>
            <a:ext cx="341252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Montar</a:t>
            </a:r>
            <a:r>
              <a:rPr lang="en-US" sz="2800" b="1" dirty="0" smtClean="0"/>
              <a:t> en </a:t>
            </a:r>
            <a:r>
              <a:rPr lang="en-US" sz="2800" b="1" dirty="0" err="1" smtClean="0"/>
              <a:t>bicicleta</a:t>
            </a:r>
            <a:endParaRPr lang="en-US" sz="2800" b="1" dirty="0"/>
          </a:p>
        </p:txBody>
      </p:sp>
      <p:sp>
        <p:nvSpPr>
          <p:cNvPr id="7" name="TextBox 6"/>
          <p:cNvSpPr txBox="1"/>
          <p:nvPr/>
        </p:nvSpPr>
        <p:spPr>
          <a:xfrm>
            <a:off x="462017" y="3810000"/>
            <a:ext cx="1519183" cy="523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Correr</a:t>
            </a:r>
            <a:endParaRPr lang="en-US" sz="2800" b="1" dirty="0"/>
          </a:p>
        </p:txBody>
      </p:sp>
      <p:sp>
        <p:nvSpPr>
          <p:cNvPr id="8" name="TextBox 7"/>
          <p:cNvSpPr txBox="1"/>
          <p:nvPr/>
        </p:nvSpPr>
        <p:spPr>
          <a:xfrm>
            <a:off x="2789538" y="4038600"/>
            <a:ext cx="17062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Pasear</a:t>
            </a:r>
            <a:endParaRPr lang="en-US" sz="2800" b="1" dirty="0"/>
          </a:p>
        </p:txBody>
      </p:sp>
      <p:sp>
        <p:nvSpPr>
          <p:cNvPr id="9" name="TextBox 8"/>
          <p:cNvSpPr txBox="1"/>
          <p:nvPr/>
        </p:nvSpPr>
        <p:spPr>
          <a:xfrm>
            <a:off x="5422186" y="4124980"/>
            <a:ext cx="3429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Practicar</a:t>
            </a:r>
            <a:r>
              <a:rPr lang="en-US" sz="2800" b="1" dirty="0" smtClean="0"/>
              <a:t> </a:t>
            </a:r>
            <a:r>
              <a:rPr lang="en-US" sz="2800" b="1" dirty="0" err="1" smtClean="0"/>
              <a:t>deportes</a:t>
            </a:r>
            <a:endParaRPr lang="en-US" sz="2800" b="1" dirty="0"/>
          </a:p>
        </p:txBody>
      </p:sp>
      <p:sp>
        <p:nvSpPr>
          <p:cNvPr id="10" name="TextBox 9"/>
          <p:cNvSpPr txBox="1"/>
          <p:nvPr/>
        </p:nvSpPr>
        <p:spPr>
          <a:xfrm>
            <a:off x="902044" y="4771823"/>
            <a:ext cx="1478691" cy="5232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Estudiar</a:t>
            </a:r>
            <a:endParaRPr lang="en-US" sz="2800" b="1" dirty="0"/>
          </a:p>
        </p:txBody>
      </p:sp>
      <p:sp>
        <p:nvSpPr>
          <p:cNvPr id="11" name="TextBox 10"/>
          <p:cNvSpPr txBox="1"/>
          <p:nvPr/>
        </p:nvSpPr>
        <p:spPr>
          <a:xfrm>
            <a:off x="3536808" y="5092041"/>
            <a:ext cx="50703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Escribir</a:t>
            </a:r>
            <a:r>
              <a:rPr lang="en-US" sz="2800" b="1" dirty="0" smtClean="0"/>
              <a:t> </a:t>
            </a:r>
            <a:r>
              <a:rPr lang="en-US" sz="2800" b="1" dirty="0" err="1" smtClean="0"/>
              <a:t>correos</a:t>
            </a:r>
            <a:r>
              <a:rPr lang="en-US" sz="2800" b="1" dirty="0" smtClean="0"/>
              <a:t> </a:t>
            </a:r>
            <a:r>
              <a:rPr lang="en-US" sz="2800" b="1" dirty="0" err="1" smtClean="0"/>
              <a:t>electrónicos</a:t>
            </a:r>
            <a:endParaRPr lang="en-US" sz="2800" b="1" dirty="0"/>
          </a:p>
        </p:txBody>
      </p:sp>
      <p:sp>
        <p:nvSpPr>
          <p:cNvPr id="12" name="TextBox 11"/>
          <p:cNvSpPr txBox="1"/>
          <p:nvPr/>
        </p:nvSpPr>
        <p:spPr>
          <a:xfrm>
            <a:off x="6858000" y="591548"/>
            <a:ext cx="159023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Dibujar</a:t>
            </a:r>
            <a:endParaRPr lang="en-US" sz="2800" b="1" dirty="0"/>
          </a:p>
        </p:txBody>
      </p:sp>
      <p:sp>
        <p:nvSpPr>
          <p:cNvPr id="13" name="TextBox 12"/>
          <p:cNvSpPr txBox="1"/>
          <p:nvPr/>
        </p:nvSpPr>
        <p:spPr>
          <a:xfrm>
            <a:off x="5257800" y="6029980"/>
            <a:ext cx="3200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Tocar</a:t>
            </a:r>
            <a:r>
              <a:rPr lang="en-US" sz="2800" b="1" dirty="0" smtClean="0"/>
              <a:t> la </a:t>
            </a:r>
            <a:r>
              <a:rPr lang="en-US" sz="2800" b="1" dirty="0" err="1" smtClean="0"/>
              <a:t>guitarra</a:t>
            </a:r>
            <a:endParaRPr lang="en-US" sz="2800" b="1" dirty="0"/>
          </a:p>
        </p:txBody>
      </p:sp>
      <p:sp>
        <p:nvSpPr>
          <p:cNvPr id="14" name="TextBox 13"/>
          <p:cNvSpPr txBox="1"/>
          <p:nvPr/>
        </p:nvSpPr>
        <p:spPr>
          <a:xfrm>
            <a:off x="0" y="2757785"/>
            <a:ext cx="247683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Leer un </a:t>
            </a:r>
            <a:r>
              <a:rPr lang="en-US" sz="2800" b="1" dirty="0" err="1" smtClean="0"/>
              <a:t>libro</a:t>
            </a:r>
            <a:endParaRPr lang="en-US" sz="2800" b="1" dirty="0"/>
          </a:p>
        </p:txBody>
      </p:sp>
      <p:sp>
        <p:nvSpPr>
          <p:cNvPr id="15" name="TextBox 14"/>
          <p:cNvSpPr txBox="1"/>
          <p:nvPr/>
        </p:nvSpPr>
        <p:spPr>
          <a:xfrm>
            <a:off x="437322" y="1105812"/>
            <a:ext cx="26189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Escuchar</a:t>
            </a:r>
            <a:r>
              <a:rPr lang="en-US" sz="2800" b="1" dirty="0" smtClean="0"/>
              <a:t> </a:t>
            </a:r>
            <a:r>
              <a:rPr lang="en-US" sz="2800" b="1" dirty="0" err="1" smtClean="0"/>
              <a:t>música</a:t>
            </a:r>
            <a:endParaRPr lang="en-US" sz="2800" b="1" dirty="0"/>
          </a:p>
        </p:txBody>
      </p:sp>
      <p:sp>
        <p:nvSpPr>
          <p:cNvPr id="16" name="TextBox 15"/>
          <p:cNvSpPr txBox="1"/>
          <p:nvPr/>
        </p:nvSpPr>
        <p:spPr>
          <a:xfrm>
            <a:off x="6096000" y="2496175"/>
            <a:ext cx="288563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Alquilar</a:t>
            </a:r>
            <a:r>
              <a:rPr lang="en-US" sz="2800" b="1" dirty="0" smtClean="0"/>
              <a:t> un DVD</a:t>
            </a:r>
            <a:endParaRPr lang="en-US" sz="2800" b="1" dirty="0"/>
          </a:p>
        </p:txBody>
      </p:sp>
      <p:sp>
        <p:nvSpPr>
          <p:cNvPr id="17" name="TextBox 16"/>
          <p:cNvSpPr txBox="1"/>
          <p:nvPr/>
        </p:nvSpPr>
        <p:spPr>
          <a:xfrm>
            <a:off x="313728" y="5867400"/>
            <a:ext cx="38518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Hablar</a:t>
            </a:r>
            <a:r>
              <a:rPr lang="en-US" sz="2800" b="1" dirty="0" smtClean="0"/>
              <a:t> </a:t>
            </a:r>
            <a:r>
              <a:rPr lang="en-US" sz="2800" b="1" dirty="0" err="1" smtClean="0"/>
              <a:t>por</a:t>
            </a:r>
            <a:r>
              <a:rPr lang="en-US" sz="2800" b="1" dirty="0" smtClean="0"/>
              <a:t> </a:t>
            </a:r>
            <a:r>
              <a:rPr lang="en-US" sz="2800" b="1" dirty="0" err="1" smtClean="0"/>
              <a:t>teléfono</a:t>
            </a:r>
            <a:endParaRPr lang="en-US" sz="2800" b="1" dirty="0"/>
          </a:p>
        </p:txBody>
      </p:sp>
    </p:spTree>
    <p:extLst>
      <p:ext uri="{BB962C8B-B14F-4D97-AF65-F5344CB8AC3E}">
        <p14:creationId xmlns:p14="http://schemas.microsoft.com/office/powerpoint/2010/main" val="18313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COMPRAR</a:t>
            </a:r>
            <a:endParaRPr lang="en-US" b="1" dirty="0"/>
          </a:p>
        </p:txBody>
      </p:sp>
      <p:pic>
        <p:nvPicPr>
          <p:cNvPr id="12290" name="Picture 2" descr="http://organiconthegreen.files.wordpress.com/2010/02/dont-shop-alone-fd-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49" y="1295400"/>
            <a:ext cx="3454359" cy="270341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tarladalal.com/glossary/ing/Soft%20dr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52673"/>
            <a:ext cx="1240136" cy="215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7175" y="2462439"/>
            <a:ext cx="1688585" cy="369332"/>
          </a:xfrm>
          <a:prstGeom prst="rect">
            <a:avLst/>
          </a:prstGeom>
          <a:noFill/>
        </p:spPr>
        <p:txBody>
          <a:bodyPr wrap="square" rtlCol="0">
            <a:spAutoFit/>
          </a:bodyPr>
          <a:lstStyle/>
          <a:p>
            <a:pPr algn="ctr"/>
            <a:r>
              <a:rPr lang="en-US" b="1" dirty="0" smtClean="0"/>
              <a:t>El </a:t>
            </a:r>
            <a:r>
              <a:rPr lang="en-US" b="1" dirty="0" err="1" smtClean="0"/>
              <a:t>refresco</a:t>
            </a:r>
            <a:endParaRPr lang="en-US" b="1" dirty="0"/>
          </a:p>
        </p:txBody>
      </p:sp>
      <p:pic>
        <p:nvPicPr>
          <p:cNvPr id="12294" name="Picture 6" descr="http://itsmcstiff.files.wordpress.com/2011/04/frenchf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069560"/>
            <a:ext cx="1220743" cy="1432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15149" y="4803654"/>
            <a:ext cx="1688585" cy="369332"/>
          </a:xfrm>
          <a:prstGeom prst="rect">
            <a:avLst/>
          </a:prstGeom>
          <a:noFill/>
        </p:spPr>
        <p:txBody>
          <a:bodyPr wrap="square" rtlCol="0">
            <a:spAutoFit/>
          </a:bodyPr>
          <a:lstStyle/>
          <a:p>
            <a:pPr algn="ctr"/>
            <a:r>
              <a:rPr lang="en-US" b="1" dirty="0" smtClean="0"/>
              <a:t>Las papas </a:t>
            </a:r>
            <a:r>
              <a:rPr lang="en-US" b="1" dirty="0" err="1" smtClean="0"/>
              <a:t>fritas</a:t>
            </a:r>
            <a:endParaRPr lang="en-US" b="1" dirty="0"/>
          </a:p>
        </p:txBody>
      </p:sp>
      <p:pic>
        <p:nvPicPr>
          <p:cNvPr id="12296" name="Picture 8" descr="http://upload.wikimedia.org/wikipedia/commons/thumb/5/58/Fruit_bowl.jpg/220px-Fruit_bow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329111"/>
            <a:ext cx="1828800" cy="16542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18307" y="3052372"/>
            <a:ext cx="1688585" cy="369332"/>
          </a:xfrm>
          <a:prstGeom prst="rect">
            <a:avLst/>
          </a:prstGeom>
          <a:noFill/>
        </p:spPr>
        <p:txBody>
          <a:bodyPr wrap="square" rtlCol="0">
            <a:spAutoFit/>
          </a:bodyPr>
          <a:lstStyle/>
          <a:p>
            <a:pPr algn="ctr"/>
            <a:r>
              <a:rPr lang="en-US" b="1" dirty="0" smtClean="0"/>
              <a:t>La </a:t>
            </a:r>
            <a:r>
              <a:rPr lang="en-US" b="1" dirty="0" err="1" smtClean="0"/>
              <a:t>fruta</a:t>
            </a:r>
            <a:endParaRPr lang="en-US" b="1" dirty="0"/>
          </a:p>
        </p:txBody>
      </p:sp>
      <p:pic>
        <p:nvPicPr>
          <p:cNvPr id="12300" name="Picture 12" descr="http://urbancanteen.com/blog/wp-content/uploads/2009/11/plastic-water-bott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6442" y="3775542"/>
            <a:ext cx="1295400" cy="16574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97043" y="5496456"/>
            <a:ext cx="1688585" cy="369332"/>
          </a:xfrm>
          <a:prstGeom prst="rect">
            <a:avLst/>
          </a:prstGeom>
          <a:noFill/>
        </p:spPr>
        <p:txBody>
          <a:bodyPr wrap="square" rtlCol="0">
            <a:spAutoFit/>
          </a:bodyPr>
          <a:lstStyle/>
          <a:p>
            <a:pPr algn="ctr"/>
            <a:r>
              <a:rPr lang="en-US" b="1" dirty="0" smtClean="0"/>
              <a:t>El </a:t>
            </a:r>
            <a:r>
              <a:rPr lang="en-US" b="1" dirty="0" err="1" smtClean="0"/>
              <a:t>agua</a:t>
            </a:r>
            <a:endParaRPr lang="en-US" b="1" dirty="0"/>
          </a:p>
        </p:txBody>
      </p:sp>
      <p:pic>
        <p:nvPicPr>
          <p:cNvPr id="12302" name="Picture 14" descr="http://www.southdacola.com/blog/wp-content/uploads/2011/08/3066326334Pizza-Slice-300-30K.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306" y="4489893"/>
            <a:ext cx="1800422" cy="13383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87143" y="5955268"/>
            <a:ext cx="1688585" cy="369332"/>
          </a:xfrm>
          <a:prstGeom prst="rect">
            <a:avLst/>
          </a:prstGeom>
          <a:noFill/>
        </p:spPr>
        <p:txBody>
          <a:bodyPr wrap="square" rtlCol="0">
            <a:spAutoFit/>
          </a:bodyPr>
          <a:lstStyle/>
          <a:p>
            <a:pPr algn="ctr"/>
            <a:r>
              <a:rPr lang="en-US" b="1" dirty="0" smtClean="0"/>
              <a:t>La pizza</a:t>
            </a:r>
            <a:endParaRPr lang="en-US" b="1" dirty="0"/>
          </a:p>
        </p:txBody>
      </p:sp>
      <p:sp>
        <p:nvSpPr>
          <p:cNvPr id="19" name="TextBox 18"/>
          <p:cNvSpPr txBox="1"/>
          <p:nvPr/>
        </p:nvSpPr>
        <p:spPr>
          <a:xfrm>
            <a:off x="3628930" y="5620756"/>
            <a:ext cx="1688585" cy="369332"/>
          </a:xfrm>
          <a:prstGeom prst="rect">
            <a:avLst/>
          </a:prstGeom>
          <a:noFill/>
        </p:spPr>
        <p:txBody>
          <a:bodyPr wrap="square" rtlCol="0">
            <a:spAutoFit/>
          </a:bodyPr>
          <a:lstStyle/>
          <a:p>
            <a:pPr algn="ctr"/>
            <a:r>
              <a:rPr lang="en-US" b="1" dirty="0" smtClean="0"/>
              <a:t>Las </a:t>
            </a:r>
            <a:r>
              <a:rPr lang="en-US" b="1" dirty="0" err="1" smtClean="0"/>
              <a:t>galletas</a:t>
            </a:r>
            <a:endParaRPr lang="en-US" b="1" dirty="0"/>
          </a:p>
        </p:txBody>
      </p:sp>
      <p:pic>
        <p:nvPicPr>
          <p:cNvPr id="12308" name="Picture 20" descr="http://whatscookingamerica.net/History/IceCream/IceCreamCo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5364"/>
            <a:ext cx="1099608" cy="1753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057400" y="6324600"/>
            <a:ext cx="1688585" cy="369332"/>
          </a:xfrm>
          <a:prstGeom prst="rect">
            <a:avLst/>
          </a:prstGeom>
          <a:noFill/>
        </p:spPr>
        <p:txBody>
          <a:bodyPr wrap="square" rtlCol="0">
            <a:spAutoFit/>
          </a:bodyPr>
          <a:lstStyle/>
          <a:p>
            <a:pPr algn="ctr"/>
            <a:r>
              <a:rPr lang="en-US" b="1" dirty="0" smtClean="0"/>
              <a:t>El </a:t>
            </a:r>
            <a:r>
              <a:rPr lang="en-US" b="1" dirty="0" err="1" smtClean="0"/>
              <a:t>helado</a:t>
            </a:r>
            <a:endParaRPr lang="en-US" b="1" dirty="0"/>
          </a:p>
        </p:txBody>
      </p:sp>
      <p:pic>
        <p:nvPicPr>
          <p:cNvPr id="18" name="Picture 2" descr="http://www.pepecruzpnl.com/imagenes/Jugo%20de%20Naranja.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8424" y="5398001"/>
            <a:ext cx="989402" cy="1308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91547" y="6185836"/>
            <a:ext cx="2299854" cy="369332"/>
          </a:xfrm>
          <a:prstGeom prst="rect">
            <a:avLst/>
          </a:prstGeom>
          <a:noFill/>
        </p:spPr>
        <p:txBody>
          <a:bodyPr wrap="square" rtlCol="0">
            <a:spAutoFit/>
          </a:bodyPr>
          <a:lstStyle/>
          <a:p>
            <a:pPr algn="ctr"/>
            <a:r>
              <a:rPr lang="en-US" b="1" dirty="0" smtClean="0"/>
              <a:t>El </a:t>
            </a:r>
            <a:r>
              <a:rPr lang="en-US" b="1" dirty="0" err="1" smtClean="0"/>
              <a:t>jugo</a:t>
            </a:r>
            <a:r>
              <a:rPr lang="en-US" b="1" dirty="0" smtClean="0"/>
              <a:t> de </a:t>
            </a:r>
            <a:r>
              <a:rPr lang="en-US" b="1" dirty="0" err="1" smtClean="0"/>
              <a:t>naranja</a:t>
            </a:r>
            <a:endParaRPr lang="en-US" b="1" dirty="0"/>
          </a:p>
        </p:txBody>
      </p:sp>
      <p:pic>
        <p:nvPicPr>
          <p:cNvPr id="2050" name="Picture 2" descr="http://americanpreppersnetwork.com/wp-content/uploads/2012/06/chocolate-chip-cooki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751211" y="4255221"/>
            <a:ext cx="1566304" cy="127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4" grpId="0"/>
      <p:bldP spid="17" grpId="0"/>
      <p:bldP spid="19" grpId="0"/>
      <p:bldP spid="21"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PREPARAR LA COMIDA</a:t>
            </a:r>
            <a:endParaRPr lang="en-US" b="1" dirty="0"/>
          </a:p>
        </p:txBody>
      </p:sp>
      <p:pic>
        <p:nvPicPr>
          <p:cNvPr id="5122" name="Picture 2" descr="http://esl.culips.com/wp-content/uploads/2012/10/cooking_up_a_st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24891"/>
            <a:ext cx="621323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te</a:t>
            </a:r>
            <a:r>
              <a:rPr lang="en-US" dirty="0" smtClean="0"/>
              <a:t> </a:t>
            </a:r>
            <a:r>
              <a:rPr lang="en-US" dirty="0" err="1" smtClean="0"/>
              <a:t>gusta</a:t>
            </a:r>
            <a:r>
              <a:rPr lang="en-US" dirty="0" smtClean="0"/>
              <a:t> </a:t>
            </a:r>
            <a:r>
              <a:rPr lang="en-US" dirty="0" err="1" smtClean="0"/>
              <a:t>hacer</a:t>
            </a:r>
            <a:r>
              <a:rPr lang="en-US" dirty="0" smtClean="0"/>
              <a:t>?</a:t>
            </a:r>
            <a:endParaRPr lang="en-US" dirty="0"/>
          </a:p>
        </p:txBody>
      </p:sp>
      <p:sp>
        <p:nvSpPr>
          <p:cNvPr id="3" name="Content Placeholder 2"/>
          <p:cNvSpPr>
            <a:spLocks noGrp="1"/>
          </p:cNvSpPr>
          <p:nvPr>
            <p:ph idx="1"/>
          </p:nvPr>
        </p:nvSpPr>
        <p:spPr/>
        <p:txBody>
          <a:bodyPr>
            <a:normAutofit/>
          </a:bodyPr>
          <a:lstStyle/>
          <a:p>
            <a:r>
              <a:rPr lang="en-US" sz="4000" dirty="0" smtClean="0"/>
              <a:t>A </a:t>
            </a:r>
            <a:r>
              <a:rPr lang="en-US" sz="4000" dirty="0" err="1" smtClean="0"/>
              <a:t>mí</a:t>
            </a:r>
            <a:r>
              <a:rPr lang="en-US" sz="4000" dirty="0" smtClean="0"/>
              <a:t> me </a:t>
            </a:r>
            <a:r>
              <a:rPr lang="en-US" sz="4000" dirty="0" err="1" smtClean="0"/>
              <a:t>gusta</a:t>
            </a:r>
            <a:r>
              <a:rPr lang="en-US" sz="4000" dirty="0" smtClean="0"/>
              <a:t>….</a:t>
            </a:r>
          </a:p>
          <a:p>
            <a:endParaRPr lang="en-US" sz="4000" dirty="0" smtClean="0"/>
          </a:p>
          <a:p>
            <a:r>
              <a:rPr lang="en-US" sz="4000" dirty="0" smtClean="0"/>
              <a:t>A </a:t>
            </a:r>
            <a:r>
              <a:rPr lang="en-US" sz="4000" dirty="0" err="1" smtClean="0"/>
              <a:t>mí</a:t>
            </a:r>
            <a:r>
              <a:rPr lang="en-US" sz="4000" dirty="0" smtClean="0"/>
              <a:t> no me </a:t>
            </a:r>
            <a:r>
              <a:rPr lang="en-US" sz="4000" dirty="0" err="1" smtClean="0"/>
              <a:t>gusta</a:t>
            </a:r>
            <a:r>
              <a:rPr lang="en-US" sz="4000" dirty="0" smtClean="0"/>
              <a:t>….</a:t>
            </a:r>
          </a:p>
          <a:p>
            <a:endParaRPr lang="en-US" sz="4000" dirty="0" smtClean="0"/>
          </a:p>
          <a:p>
            <a:pPr marL="0" indent="0">
              <a:buNone/>
            </a:pPr>
            <a:endParaRPr lang="en-US" sz="4000" dirty="0"/>
          </a:p>
        </p:txBody>
      </p:sp>
    </p:spTree>
    <p:extLst>
      <p:ext uri="{BB962C8B-B14F-4D97-AF65-F5344CB8AC3E}">
        <p14:creationId xmlns:p14="http://schemas.microsoft.com/office/powerpoint/2010/main" val="63385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COMER</a:t>
            </a:r>
            <a:endParaRPr lang="en-US" b="1" dirty="0"/>
          </a:p>
        </p:txBody>
      </p:sp>
      <p:pic>
        <p:nvPicPr>
          <p:cNvPr id="1026" name="Picture 2" descr="http://www.sciencenewsforkids.org/articles/20080402/a1709_26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898" y="1981200"/>
            <a:ext cx="4635661"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BEBER</a:t>
            </a:r>
            <a:endParaRPr lang="en-US" b="1" dirty="0"/>
          </a:p>
        </p:txBody>
      </p:sp>
      <p:pic>
        <p:nvPicPr>
          <p:cNvPr id="2050" name="Picture 2" descr="http://www.zurmat.com/wp-content/uploads/2010/07/Drink-water-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4762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MIRAR LA TELEVISIÓN</a:t>
            </a:r>
            <a:endParaRPr lang="en-US" b="1" dirty="0"/>
          </a:p>
        </p:txBody>
      </p:sp>
      <p:pic>
        <p:nvPicPr>
          <p:cNvPr id="3074" name="Picture 2" descr="http://www.pubarticles.com/member/user_img/969/1241676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828800"/>
            <a:ext cx="536137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TRABAJAR</a:t>
            </a:r>
            <a:endParaRPr lang="en-US" b="1" dirty="0"/>
          </a:p>
        </p:txBody>
      </p:sp>
      <p:pic>
        <p:nvPicPr>
          <p:cNvPr id="5122" name="Picture 2" descr="http://constructionworkss.com/wp-content/uploads/2011/10/Construction-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27241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3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PASAR UN RATO CON LOS AMIGOS</a:t>
            </a:r>
            <a:endParaRPr lang="en-US" b="1" dirty="0"/>
          </a:p>
        </p:txBody>
      </p:sp>
      <p:pic>
        <p:nvPicPr>
          <p:cNvPr id="3074" name="Picture 2" descr="http://image.naldzgraphics.net/2012/03/7-hangout-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93273"/>
            <a:ext cx="6248400"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HACER LA TAREA</a:t>
            </a:r>
            <a:endParaRPr lang="en-US" b="1" dirty="0"/>
          </a:p>
        </p:txBody>
      </p:sp>
      <p:pic>
        <p:nvPicPr>
          <p:cNvPr id="2050" name="Picture 2" descr="http://blog.ayoudo.com/wp-content/uploads/2012/03/kid-doing-ho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91159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DESCANSAR</a:t>
            </a:r>
            <a:endParaRPr lang="en-US" b="1" dirty="0"/>
          </a:p>
        </p:txBody>
      </p:sp>
      <p:pic>
        <p:nvPicPr>
          <p:cNvPr id="4098" name="Picture 2" descr="http://www.mujeresaudaces.com/wp-content/uploads/2011/08/descans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APRENDER EL ESPAÑOL</a:t>
            </a:r>
            <a:endParaRPr lang="en-US" b="1" dirty="0"/>
          </a:p>
        </p:txBody>
      </p:sp>
      <p:pic>
        <p:nvPicPr>
          <p:cNvPr id="6146" name="Picture 2" descr="http://www.rocketspanishreview.net/How-To-Learn-Spanish-Fa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3505200" cy="340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3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MÁS VOCABULARIO</a:t>
            </a:r>
            <a:endParaRPr lang="en-US" b="1" dirty="0"/>
          </a:p>
        </p:txBody>
      </p:sp>
      <p:sp>
        <p:nvSpPr>
          <p:cNvPr id="3" name="TextBox 2"/>
          <p:cNvSpPr txBox="1"/>
          <p:nvPr/>
        </p:nvSpPr>
        <p:spPr>
          <a:xfrm>
            <a:off x="1046018" y="1600200"/>
            <a:ext cx="7086600" cy="4031873"/>
          </a:xfrm>
          <a:prstGeom prst="rect">
            <a:avLst/>
          </a:prstGeom>
          <a:noFill/>
        </p:spPr>
        <p:txBody>
          <a:bodyPr wrap="square" rtlCol="0">
            <a:spAutoFit/>
          </a:bodyPr>
          <a:lstStyle/>
          <a:p>
            <a:r>
              <a:rPr lang="en-US" sz="3200" b="1" dirty="0" smtClean="0"/>
              <a:t>La </a:t>
            </a:r>
            <a:r>
              <a:rPr lang="en-US" sz="3200" b="1" dirty="0" err="1" smtClean="0"/>
              <a:t>actividad</a:t>
            </a:r>
            <a:endParaRPr lang="en-US" sz="3200" b="1" dirty="0" smtClean="0"/>
          </a:p>
          <a:p>
            <a:r>
              <a:rPr lang="en-US" sz="3200" b="1" dirty="0" smtClean="0"/>
              <a:t>Antes de</a:t>
            </a:r>
          </a:p>
          <a:p>
            <a:r>
              <a:rPr lang="en-US" sz="3200" b="1" dirty="0" err="1" smtClean="0"/>
              <a:t>Después</a:t>
            </a:r>
            <a:r>
              <a:rPr lang="en-US" sz="3200" b="1" dirty="0" smtClean="0"/>
              <a:t> de</a:t>
            </a:r>
          </a:p>
          <a:p>
            <a:r>
              <a:rPr lang="en-US" sz="3200" b="1" dirty="0" smtClean="0"/>
              <a:t>La </a:t>
            </a:r>
            <a:r>
              <a:rPr lang="en-US" sz="3200" b="1" dirty="0" err="1" smtClean="0"/>
              <a:t>escuela</a:t>
            </a:r>
            <a:endParaRPr lang="en-US" sz="3200" b="1" dirty="0" smtClean="0"/>
          </a:p>
          <a:p>
            <a:r>
              <a:rPr lang="en-US" sz="3200" b="1" dirty="0" err="1" smtClean="0"/>
              <a:t>Más</a:t>
            </a:r>
            <a:endParaRPr lang="en-US" sz="3200" b="1" dirty="0" smtClean="0"/>
          </a:p>
          <a:p>
            <a:r>
              <a:rPr lang="en-US" sz="3200" b="1" dirty="0" smtClean="0"/>
              <a:t>O</a:t>
            </a:r>
          </a:p>
          <a:p>
            <a:r>
              <a:rPr lang="en-US" sz="3200" b="1" dirty="0" err="1" smtClean="0"/>
              <a:t>Pero</a:t>
            </a:r>
            <a:endParaRPr lang="en-US" sz="3200" b="1" dirty="0" smtClean="0"/>
          </a:p>
          <a:p>
            <a:r>
              <a:rPr lang="en-US" sz="3200" b="1" dirty="0" err="1" smtClean="0"/>
              <a:t>También</a:t>
            </a:r>
            <a:endParaRPr lang="en-US" sz="3200" b="1" dirty="0"/>
          </a:p>
        </p:txBody>
      </p:sp>
      <p:sp>
        <p:nvSpPr>
          <p:cNvPr id="4" name="TextBox 3"/>
          <p:cNvSpPr txBox="1"/>
          <p:nvPr/>
        </p:nvSpPr>
        <p:spPr>
          <a:xfrm>
            <a:off x="3581400" y="1600200"/>
            <a:ext cx="1485900" cy="523220"/>
          </a:xfrm>
          <a:prstGeom prst="rect">
            <a:avLst/>
          </a:prstGeom>
          <a:noFill/>
        </p:spPr>
        <p:txBody>
          <a:bodyPr wrap="square" rtlCol="0">
            <a:spAutoFit/>
          </a:bodyPr>
          <a:lstStyle/>
          <a:p>
            <a:r>
              <a:rPr lang="en-US" sz="2800" b="1" dirty="0" smtClean="0">
                <a:solidFill>
                  <a:srgbClr val="FF0000"/>
                </a:solidFill>
              </a:rPr>
              <a:t>Activity</a:t>
            </a:r>
            <a:endParaRPr lang="en-US" sz="2800" b="1" dirty="0">
              <a:solidFill>
                <a:srgbClr val="FF0000"/>
              </a:solidFill>
            </a:endParaRPr>
          </a:p>
        </p:txBody>
      </p:sp>
      <p:sp>
        <p:nvSpPr>
          <p:cNvPr id="6" name="TextBox 5"/>
          <p:cNvSpPr txBox="1"/>
          <p:nvPr/>
        </p:nvSpPr>
        <p:spPr>
          <a:xfrm>
            <a:off x="3574473" y="2123420"/>
            <a:ext cx="1485900" cy="523220"/>
          </a:xfrm>
          <a:prstGeom prst="rect">
            <a:avLst/>
          </a:prstGeom>
          <a:noFill/>
        </p:spPr>
        <p:txBody>
          <a:bodyPr wrap="square" rtlCol="0">
            <a:spAutoFit/>
          </a:bodyPr>
          <a:lstStyle/>
          <a:p>
            <a:r>
              <a:rPr lang="en-US" sz="2800" b="1" dirty="0" smtClean="0">
                <a:solidFill>
                  <a:srgbClr val="FF0000"/>
                </a:solidFill>
              </a:rPr>
              <a:t>Before</a:t>
            </a:r>
            <a:endParaRPr lang="en-US" sz="2800" b="1" dirty="0">
              <a:solidFill>
                <a:srgbClr val="FF0000"/>
              </a:solidFill>
            </a:endParaRPr>
          </a:p>
        </p:txBody>
      </p:sp>
      <p:sp>
        <p:nvSpPr>
          <p:cNvPr id="7" name="TextBox 6"/>
          <p:cNvSpPr txBox="1"/>
          <p:nvPr/>
        </p:nvSpPr>
        <p:spPr>
          <a:xfrm>
            <a:off x="3619500" y="2600980"/>
            <a:ext cx="1485900" cy="523220"/>
          </a:xfrm>
          <a:prstGeom prst="rect">
            <a:avLst/>
          </a:prstGeom>
          <a:noFill/>
        </p:spPr>
        <p:txBody>
          <a:bodyPr wrap="square" rtlCol="0">
            <a:spAutoFit/>
          </a:bodyPr>
          <a:lstStyle/>
          <a:p>
            <a:r>
              <a:rPr lang="en-US" sz="2800" b="1" dirty="0" smtClean="0">
                <a:solidFill>
                  <a:srgbClr val="FF0000"/>
                </a:solidFill>
              </a:rPr>
              <a:t>After</a:t>
            </a:r>
            <a:endParaRPr lang="en-US" sz="2800" b="1" dirty="0">
              <a:solidFill>
                <a:srgbClr val="FF0000"/>
              </a:solidFill>
            </a:endParaRPr>
          </a:p>
        </p:txBody>
      </p:sp>
      <p:sp>
        <p:nvSpPr>
          <p:cNvPr id="8" name="TextBox 7"/>
          <p:cNvSpPr txBox="1"/>
          <p:nvPr/>
        </p:nvSpPr>
        <p:spPr>
          <a:xfrm>
            <a:off x="3619500" y="3085989"/>
            <a:ext cx="1485900" cy="523220"/>
          </a:xfrm>
          <a:prstGeom prst="rect">
            <a:avLst/>
          </a:prstGeom>
          <a:noFill/>
        </p:spPr>
        <p:txBody>
          <a:bodyPr wrap="square" rtlCol="0">
            <a:spAutoFit/>
          </a:bodyPr>
          <a:lstStyle/>
          <a:p>
            <a:r>
              <a:rPr lang="en-US" sz="2800" b="1" dirty="0" smtClean="0">
                <a:solidFill>
                  <a:srgbClr val="FF0000"/>
                </a:solidFill>
              </a:rPr>
              <a:t>School</a:t>
            </a:r>
            <a:endParaRPr lang="en-US" sz="2800" b="1" dirty="0">
              <a:solidFill>
                <a:srgbClr val="FF0000"/>
              </a:solidFill>
            </a:endParaRPr>
          </a:p>
        </p:txBody>
      </p:sp>
      <p:sp>
        <p:nvSpPr>
          <p:cNvPr id="9" name="TextBox 8"/>
          <p:cNvSpPr txBox="1"/>
          <p:nvPr/>
        </p:nvSpPr>
        <p:spPr>
          <a:xfrm>
            <a:off x="3619500" y="3581400"/>
            <a:ext cx="1485900" cy="523220"/>
          </a:xfrm>
          <a:prstGeom prst="rect">
            <a:avLst/>
          </a:prstGeom>
          <a:noFill/>
        </p:spPr>
        <p:txBody>
          <a:bodyPr wrap="square" rtlCol="0">
            <a:spAutoFit/>
          </a:bodyPr>
          <a:lstStyle/>
          <a:p>
            <a:r>
              <a:rPr lang="en-US" sz="2800" b="1" dirty="0" smtClean="0">
                <a:solidFill>
                  <a:srgbClr val="FF0000"/>
                </a:solidFill>
              </a:rPr>
              <a:t>More</a:t>
            </a:r>
            <a:endParaRPr lang="en-US" sz="2800" b="1" dirty="0">
              <a:solidFill>
                <a:srgbClr val="FF0000"/>
              </a:solidFill>
            </a:endParaRPr>
          </a:p>
        </p:txBody>
      </p:sp>
      <p:sp>
        <p:nvSpPr>
          <p:cNvPr id="10" name="TextBox 9"/>
          <p:cNvSpPr txBox="1"/>
          <p:nvPr/>
        </p:nvSpPr>
        <p:spPr>
          <a:xfrm>
            <a:off x="3619500" y="4104620"/>
            <a:ext cx="1485900" cy="523220"/>
          </a:xfrm>
          <a:prstGeom prst="rect">
            <a:avLst/>
          </a:prstGeom>
          <a:noFill/>
        </p:spPr>
        <p:txBody>
          <a:bodyPr wrap="square" rtlCol="0">
            <a:spAutoFit/>
          </a:bodyPr>
          <a:lstStyle/>
          <a:p>
            <a:r>
              <a:rPr lang="en-US" sz="2800" b="1" dirty="0" smtClean="0">
                <a:solidFill>
                  <a:srgbClr val="FF0000"/>
                </a:solidFill>
              </a:rPr>
              <a:t>Or</a:t>
            </a:r>
            <a:endParaRPr lang="en-US" sz="2800" b="1" dirty="0">
              <a:solidFill>
                <a:srgbClr val="FF0000"/>
              </a:solidFill>
            </a:endParaRPr>
          </a:p>
        </p:txBody>
      </p:sp>
      <p:sp>
        <p:nvSpPr>
          <p:cNvPr id="11" name="TextBox 10"/>
          <p:cNvSpPr txBox="1"/>
          <p:nvPr/>
        </p:nvSpPr>
        <p:spPr>
          <a:xfrm>
            <a:off x="3619500" y="4582180"/>
            <a:ext cx="1485900" cy="523220"/>
          </a:xfrm>
          <a:prstGeom prst="rect">
            <a:avLst/>
          </a:prstGeom>
          <a:noFill/>
        </p:spPr>
        <p:txBody>
          <a:bodyPr wrap="square" rtlCol="0">
            <a:spAutoFit/>
          </a:bodyPr>
          <a:lstStyle/>
          <a:p>
            <a:r>
              <a:rPr lang="en-US" sz="2800" b="1" dirty="0" smtClean="0">
                <a:solidFill>
                  <a:srgbClr val="FF0000"/>
                </a:solidFill>
              </a:rPr>
              <a:t>But</a:t>
            </a:r>
            <a:endParaRPr lang="en-US" sz="2800" b="1" dirty="0">
              <a:solidFill>
                <a:srgbClr val="FF0000"/>
              </a:solidFill>
            </a:endParaRPr>
          </a:p>
        </p:txBody>
      </p:sp>
      <p:sp>
        <p:nvSpPr>
          <p:cNvPr id="12" name="TextBox 11"/>
          <p:cNvSpPr txBox="1"/>
          <p:nvPr/>
        </p:nvSpPr>
        <p:spPr>
          <a:xfrm>
            <a:off x="3581400" y="5039380"/>
            <a:ext cx="1485900" cy="523220"/>
          </a:xfrm>
          <a:prstGeom prst="rect">
            <a:avLst/>
          </a:prstGeom>
          <a:noFill/>
        </p:spPr>
        <p:txBody>
          <a:bodyPr wrap="square" rtlCol="0">
            <a:spAutoFit/>
          </a:bodyPr>
          <a:lstStyle/>
          <a:p>
            <a:r>
              <a:rPr lang="en-US" sz="2800" b="1" dirty="0" smtClean="0">
                <a:solidFill>
                  <a:srgbClr val="FF0000"/>
                </a:solidFill>
              </a:rPr>
              <a:t>Also</a:t>
            </a:r>
            <a:endParaRPr lang="en-US" sz="2800" b="1" dirty="0">
              <a:solidFill>
                <a:srgbClr val="FF0000"/>
              </a:solidFill>
            </a:endParaRPr>
          </a:p>
        </p:txBody>
      </p:sp>
    </p:spTree>
    <p:extLst>
      <p:ext uri="{BB962C8B-B14F-4D97-AF65-F5344CB8AC3E}">
        <p14:creationId xmlns:p14="http://schemas.microsoft.com/office/powerpoint/2010/main" val="33586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9" y="77518"/>
            <a:ext cx="8229600" cy="1143000"/>
          </a:xfrm>
        </p:spPr>
        <p:txBody>
          <a:bodyPr/>
          <a:lstStyle/>
          <a:p>
            <a:r>
              <a:rPr lang="en-US" b="1" u="sng" dirty="0" smtClean="0"/>
              <a:t>TPR Activity</a:t>
            </a:r>
            <a:endParaRPr lang="en-US" b="1" u="sng" dirty="0"/>
          </a:p>
        </p:txBody>
      </p:sp>
      <p:sp>
        <p:nvSpPr>
          <p:cNvPr id="3" name="TextBox 2"/>
          <p:cNvSpPr txBox="1"/>
          <p:nvPr/>
        </p:nvSpPr>
        <p:spPr>
          <a:xfrm>
            <a:off x="1447800" y="1991380"/>
            <a:ext cx="232119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La </a:t>
            </a:r>
            <a:r>
              <a:rPr lang="en-US" sz="2800" b="1" dirty="0" err="1" smtClean="0"/>
              <a:t>escuela</a:t>
            </a:r>
            <a:endParaRPr lang="en-US" sz="2800" b="1" dirty="0"/>
          </a:p>
        </p:txBody>
      </p:sp>
      <p:sp>
        <p:nvSpPr>
          <p:cNvPr id="5" name="TextBox 4"/>
          <p:cNvSpPr txBox="1"/>
          <p:nvPr/>
        </p:nvSpPr>
        <p:spPr>
          <a:xfrm>
            <a:off x="3987113" y="2953329"/>
            <a:ext cx="1064574" cy="5273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Más</a:t>
            </a:r>
            <a:endParaRPr lang="en-US" sz="2800" b="1" dirty="0"/>
          </a:p>
        </p:txBody>
      </p:sp>
      <p:sp>
        <p:nvSpPr>
          <p:cNvPr id="6" name="TextBox 5"/>
          <p:cNvSpPr txBox="1"/>
          <p:nvPr/>
        </p:nvSpPr>
        <p:spPr>
          <a:xfrm>
            <a:off x="5518310" y="1608437"/>
            <a:ext cx="216446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Después</a:t>
            </a:r>
            <a:r>
              <a:rPr lang="en-US" sz="2800" b="1" dirty="0" smtClean="0"/>
              <a:t> de</a:t>
            </a:r>
            <a:endParaRPr lang="en-US" sz="2800" b="1" dirty="0"/>
          </a:p>
        </p:txBody>
      </p:sp>
      <p:sp>
        <p:nvSpPr>
          <p:cNvPr id="7" name="TextBox 6"/>
          <p:cNvSpPr txBox="1"/>
          <p:nvPr/>
        </p:nvSpPr>
        <p:spPr>
          <a:xfrm>
            <a:off x="462017" y="3810000"/>
            <a:ext cx="1519183" cy="5232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Antes de</a:t>
            </a:r>
            <a:endParaRPr lang="en-US" sz="2800" b="1" dirty="0"/>
          </a:p>
        </p:txBody>
      </p:sp>
      <p:sp>
        <p:nvSpPr>
          <p:cNvPr id="8" name="TextBox 7"/>
          <p:cNvSpPr txBox="1"/>
          <p:nvPr/>
        </p:nvSpPr>
        <p:spPr>
          <a:xfrm>
            <a:off x="2629600" y="3817716"/>
            <a:ext cx="3466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Aprender</a:t>
            </a:r>
            <a:r>
              <a:rPr lang="en-US" sz="2800" b="1" dirty="0" smtClean="0"/>
              <a:t> el </a:t>
            </a:r>
            <a:r>
              <a:rPr lang="en-US" sz="2800" b="1" dirty="0" err="1" smtClean="0"/>
              <a:t>español</a:t>
            </a:r>
            <a:endParaRPr lang="en-US" sz="2800" b="1" dirty="0"/>
          </a:p>
        </p:txBody>
      </p:sp>
      <p:sp>
        <p:nvSpPr>
          <p:cNvPr id="9" name="TextBox 8"/>
          <p:cNvSpPr txBox="1"/>
          <p:nvPr/>
        </p:nvSpPr>
        <p:spPr>
          <a:xfrm>
            <a:off x="6600545" y="3817716"/>
            <a:ext cx="211662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Descansar</a:t>
            </a:r>
            <a:endParaRPr lang="en-US" sz="2800" b="1" dirty="0"/>
          </a:p>
        </p:txBody>
      </p:sp>
      <p:sp>
        <p:nvSpPr>
          <p:cNvPr id="10" name="TextBox 9"/>
          <p:cNvSpPr txBox="1"/>
          <p:nvPr/>
        </p:nvSpPr>
        <p:spPr>
          <a:xfrm>
            <a:off x="462017" y="4771823"/>
            <a:ext cx="259422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Hacer</a:t>
            </a:r>
            <a:r>
              <a:rPr lang="en-US" sz="2800" b="1" dirty="0" smtClean="0"/>
              <a:t> la </a:t>
            </a:r>
            <a:r>
              <a:rPr lang="en-US" sz="2800" b="1" dirty="0" err="1" smtClean="0"/>
              <a:t>tarea</a:t>
            </a:r>
            <a:endParaRPr lang="en-US" sz="2800" b="1" dirty="0"/>
          </a:p>
        </p:txBody>
      </p:sp>
      <p:sp>
        <p:nvSpPr>
          <p:cNvPr id="11" name="TextBox 10"/>
          <p:cNvSpPr txBox="1"/>
          <p:nvPr/>
        </p:nvSpPr>
        <p:spPr>
          <a:xfrm>
            <a:off x="3859756" y="4953972"/>
            <a:ext cx="50703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Pasar</a:t>
            </a:r>
            <a:r>
              <a:rPr lang="en-US" sz="2800" b="1" dirty="0" smtClean="0"/>
              <a:t> un </a:t>
            </a:r>
            <a:r>
              <a:rPr lang="en-US" sz="2800" b="1" dirty="0" err="1" smtClean="0"/>
              <a:t>rato</a:t>
            </a:r>
            <a:r>
              <a:rPr lang="en-US" sz="2800" b="1" dirty="0" smtClean="0"/>
              <a:t> con los amigos</a:t>
            </a:r>
            <a:endParaRPr lang="en-US" sz="2800" b="1" dirty="0"/>
          </a:p>
        </p:txBody>
      </p:sp>
      <p:sp>
        <p:nvSpPr>
          <p:cNvPr id="12" name="TextBox 11"/>
          <p:cNvSpPr txBox="1"/>
          <p:nvPr/>
        </p:nvSpPr>
        <p:spPr>
          <a:xfrm>
            <a:off x="6858000" y="591548"/>
            <a:ext cx="159023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Trabajar</a:t>
            </a:r>
            <a:endParaRPr lang="en-US" sz="2800" b="1" dirty="0"/>
          </a:p>
        </p:txBody>
      </p:sp>
      <p:sp>
        <p:nvSpPr>
          <p:cNvPr id="13" name="TextBox 12"/>
          <p:cNvSpPr txBox="1"/>
          <p:nvPr/>
        </p:nvSpPr>
        <p:spPr>
          <a:xfrm>
            <a:off x="5257800" y="6029980"/>
            <a:ext cx="3200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Mirar</a:t>
            </a:r>
            <a:r>
              <a:rPr lang="en-US" sz="2800" b="1" dirty="0" smtClean="0"/>
              <a:t> la </a:t>
            </a:r>
            <a:r>
              <a:rPr lang="en-US" sz="2800" b="1" dirty="0" err="1" smtClean="0"/>
              <a:t>telvisión</a:t>
            </a:r>
            <a:endParaRPr lang="en-US" sz="2800" b="1" dirty="0"/>
          </a:p>
        </p:txBody>
      </p:sp>
      <p:sp>
        <p:nvSpPr>
          <p:cNvPr id="14" name="TextBox 13"/>
          <p:cNvSpPr txBox="1"/>
          <p:nvPr/>
        </p:nvSpPr>
        <p:spPr>
          <a:xfrm>
            <a:off x="1107810" y="2893773"/>
            <a:ext cx="174678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Beber</a:t>
            </a:r>
            <a:endParaRPr lang="en-US" sz="2800" b="1" dirty="0"/>
          </a:p>
        </p:txBody>
      </p:sp>
      <p:sp>
        <p:nvSpPr>
          <p:cNvPr id="15" name="TextBox 14"/>
          <p:cNvSpPr txBox="1"/>
          <p:nvPr/>
        </p:nvSpPr>
        <p:spPr>
          <a:xfrm>
            <a:off x="437322" y="1105812"/>
            <a:ext cx="26189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Comprar</a:t>
            </a:r>
            <a:endParaRPr lang="en-US" sz="2800" b="1" dirty="0"/>
          </a:p>
        </p:txBody>
      </p:sp>
      <p:sp>
        <p:nvSpPr>
          <p:cNvPr id="16" name="TextBox 15"/>
          <p:cNvSpPr txBox="1"/>
          <p:nvPr/>
        </p:nvSpPr>
        <p:spPr>
          <a:xfrm>
            <a:off x="6096000" y="2446585"/>
            <a:ext cx="144281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t>Comer</a:t>
            </a:r>
            <a:endParaRPr lang="en-US" sz="2800" b="1" dirty="0"/>
          </a:p>
        </p:txBody>
      </p:sp>
      <p:sp>
        <p:nvSpPr>
          <p:cNvPr id="17" name="TextBox 16"/>
          <p:cNvSpPr txBox="1"/>
          <p:nvPr/>
        </p:nvSpPr>
        <p:spPr>
          <a:xfrm>
            <a:off x="313728" y="5867400"/>
            <a:ext cx="385186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t>Preparar</a:t>
            </a:r>
            <a:r>
              <a:rPr lang="en-US" sz="2800" b="1" dirty="0" smtClean="0"/>
              <a:t> la comida</a:t>
            </a:r>
            <a:endParaRPr lang="en-US" sz="2800" b="1" dirty="0"/>
          </a:p>
        </p:txBody>
      </p:sp>
    </p:spTree>
    <p:extLst>
      <p:ext uri="{BB962C8B-B14F-4D97-AF65-F5344CB8AC3E}">
        <p14:creationId xmlns:p14="http://schemas.microsoft.com/office/powerpoint/2010/main" val="36427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HABLAR POR TELÉFONO</a:t>
            </a:r>
            <a:endParaRPr lang="en-US" b="1" dirty="0"/>
          </a:p>
        </p:txBody>
      </p:sp>
      <p:pic>
        <p:nvPicPr>
          <p:cNvPr id="1026" name="Picture 2" descr="http://www.ecofriendlyinternship.com/wp-content/uploads/2011/02/090623-cell-phone-girl-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69296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rmAutofit/>
          </a:bodyPr>
          <a:lstStyle/>
          <a:p>
            <a:r>
              <a:rPr lang="en-US" sz="6600" b="1" dirty="0" smtClean="0"/>
              <a:t>¡A </a:t>
            </a:r>
            <a:r>
              <a:rPr lang="en-US" sz="6600" b="1" dirty="0" err="1" smtClean="0"/>
              <a:t>ti</a:t>
            </a:r>
            <a:r>
              <a:rPr lang="en-US" sz="6600" b="1" dirty="0" smtClean="0"/>
              <a:t> </a:t>
            </a:r>
            <a:r>
              <a:rPr lang="en-US" sz="6600" b="1" dirty="0" err="1" smtClean="0"/>
              <a:t>te</a:t>
            </a:r>
            <a:r>
              <a:rPr lang="en-US" sz="6600" b="1" dirty="0" smtClean="0"/>
              <a:t> </a:t>
            </a:r>
            <a:r>
              <a:rPr lang="en-US" sz="6600" b="1" dirty="0" err="1" smtClean="0"/>
              <a:t>toca</a:t>
            </a:r>
            <a:r>
              <a:rPr lang="en-US" sz="6600" b="1" dirty="0" smtClean="0"/>
              <a:t>!</a:t>
            </a:r>
            <a:endParaRPr lang="en-US" sz="6600" b="1" dirty="0"/>
          </a:p>
        </p:txBody>
      </p:sp>
    </p:spTree>
    <p:extLst>
      <p:ext uri="{BB962C8B-B14F-4D97-AF65-F5344CB8AC3E}">
        <p14:creationId xmlns:p14="http://schemas.microsoft.com/office/powerpoint/2010/main" val="29592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Trabajar</a:t>
            </a:r>
            <a:endParaRPr lang="en-US" sz="3200" b="1" dirty="0">
              <a:solidFill>
                <a:srgbClr val="FF0000"/>
              </a:solidFill>
            </a:endParaRPr>
          </a:p>
        </p:txBody>
      </p:sp>
      <p:pic>
        <p:nvPicPr>
          <p:cNvPr id="6" name="Picture 2" descr="http://constructionworkss.com/wp-content/uploads/2011/10/Construction-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27241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pic>
        <p:nvPicPr>
          <p:cNvPr id="4" name="Picture 2" descr="http://www.explore-drawing-and-painting.com/images/how-to-draw-hands-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3708400" cy="4709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5100" y="5923126"/>
            <a:ext cx="2667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Dibujar</a:t>
            </a:r>
            <a:endParaRPr lang="en-US" sz="3200" b="1" dirty="0">
              <a:solidFill>
                <a:srgbClr val="FF0000"/>
              </a:solidFill>
            </a:endParaRPr>
          </a:p>
        </p:txBody>
      </p:sp>
    </p:spTree>
    <p:extLst>
      <p:ext uri="{BB962C8B-B14F-4D97-AF65-F5344CB8AC3E}">
        <p14:creationId xmlns:p14="http://schemas.microsoft.com/office/powerpoint/2010/main" val="13652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762000" y="5326780"/>
            <a:ext cx="4038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Aprender</a:t>
            </a:r>
            <a:r>
              <a:rPr lang="en-US" sz="3200" b="1" dirty="0" smtClean="0">
                <a:solidFill>
                  <a:srgbClr val="FF0000"/>
                </a:solidFill>
              </a:rPr>
              <a:t> el </a:t>
            </a:r>
            <a:r>
              <a:rPr lang="en-US" sz="3200" b="1" dirty="0" err="1" smtClean="0">
                <a:solidFill>
                  <a:srgbClr val="FF0000"/>
                </a:solidFill>
              </a:rPr>
              <a:t>español</a:t>
            </a:r>
            <a:endParaRPr lang="en-US" sz="3200" b="1" dirty="0">
              <a:solidFill>
                <a:srgbClr val="FF0000"/>
              </a:solidFill>
            </a:endParaRPr>
          </a:p>
        </p:txBody>
      </p:sp>
      <p:pic>
        <p:nvPicPr>
          <p:cNvPr id="5" name="Picture 2" descr="http://www.rocketspanishreview.net/How-To-Learn-Spanish-Fa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3505200" cy="340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685800" y="5923126"/>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Hablar</a:t>
            </a:r>
            <a:r>
              <a:rPr lang="en-US" sz="3200" b="1" dirty="0" smtClean="0">
                <a:solidFill>
                  <a:srgbClr val="FF0000"/>
                </a:solidFill>
              </a:rPr>
              <a:t> </a:t>
            </a:r>
            <a:r>
              <a:rPr lang="en-US" sz="3200" b="1" dirty="0" err="1" smtClean="0">
                <a:solidFill>
                  <a:srgbClr val="FF0000"/>
                </a:solidFill>
              </a:rPr>
              <a:t>por</a:t>
            </a:r>
            <a:r>
              <a:rPr lang="en-US" sz="3200" b="1" dirty="0" smtClean="0">
                <a:solidFill>
                  <a:srgbClr val="FF0000"/>
                </a:solidFill>
              </a:rPr>
              <a:t> </a:t>
            </a:r>
            <a:r>
              <a:rPr lang="en-US" sz="3200" b="1" dirty="0" err="1" smtClean="0">
                <a:solidFill>
                  <a:srgbClr val="FF0000"/>
                </a:solidFill>
              </a:rPr>
              <a:t>teléfono</a:t>
            </a:r>
            <a:endParaRPr lang="en-US" sz="3200" b="1" dirty="0">
              <a:solidFill>
                <a:srgbClr val="FF0000"/>
              </a:solidFill>
            </a:endParaRPr>
          </a:p>
        </p:txBody>
      </p:sp>
      <p:pic>
        <p:nvPicPr>
          <p:cNvPr id="6" name="Picture 2" descr="http://www.ecofriendlyinternship.com/wp-content/uploads/2011/02/090623-cell-phone-girl-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320" y="2438400"/>
            <a:ext cx="388666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Preparar</a:t>
            </a:r>
            <a:r>
              <a:rPr lang="en-US" sz="3200" b="1" dirty="0" smtClean="0">
                <a:solidFill>
                  <a:srgbClr val="FF0000"/>
                </a:solidFill>
              </a:rPr>
              <a:t> la comida</a:t>
            </a:r>
            <a:endParaRPr lang="en-US" sz="3200" b="1" dirty="0">
              <a:solidFill>
                <a:srgbClr val="FF0000"/>
              </a:solidFill>
            </a:endParaRPr>
          </a:p>
        </p:txBody>
      </p:sp>
      <p:pic>
        <p:nvPicPr>
          <p:cNvPr id="6" name="Picture 2" descr="http://esl.culips.com/wp-content/uploads/2012/10/cooking_up_a_st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85" y="1931670"/>
            <a:ext cx="4648200" cy="30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5486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Jugar</a:t>
            </a:r>
            <a:r>
              <a:rPr lang="en-US" sz="3200" b="1" dirty="0" smtClean="0">
                <a:solidFill>
                  <a:srgbClr val="FF0000"/>
                </a:solidFill>
              </a:rPr>
              <a:t> al </a:t>
            </a:r>
            <a:r>
              <a:rPr lang="en-US" sz="3200" b="1" dirty="0" err="1" smtClean="0">
                <a:solidFill>
                  <a:srgbClr val="FF0000"/>
                </a:solidFill>
              </a:rPr>
              <a:t>fútbol</a:t>
            </a:r>
            <a:endParaRPr lang="en-US" sz="3200" b="1" dirty="0">
              <a:solidFill>
                <a:srgbClr val="FF0000"/>
              </a:solidFill>
            </a:endParaRPr>
          </a:p>
        </p:txBody>
      </p:sp>
      <p:pic>
        <p:nvPicPr>
          <p:cNvPr id="6" name="Picture 2" descr="http://www.ayso-l.org/wp-content/uploads/2011/02/soccer-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Mirar</a:t>
            </a:r>
            <a:r>
              <a:rPr lang="en-US" sz="3200" b="1" dirty="0" smtClean="0">
                <a:solidFill>
                  <a:srgbClr val="FF0000"/>
                </a:solidFill>
              </a:rPr>
              <a:t> la </a:t>
            </a:r>
            <a:r>
              <a:rPr lang="en-US" sz="3200" b="1" dirty="0" err="1" smtClean="0">
                <a:solidFill>
                  <a:srgbClr val="FF0000"/>
                </a:solidFill>
              </a:rPr>
              <a:t>televisión</a:t>
            </a:r>
            <a:endParaRPr lang="en-US" sz="3200" b="1" dirty="0">
              <a:solidFill>
                <a:srgbClr val="FF0000"/>
              </a:solidFill>
            </a:endParaRPr>
          </a:p>
        </p:txBody>
      </p:sp>
      <p:pic>
        <p:nvPicPr>
          <p:cNvPr id="5" name="Picture 2" descr="http://www.pubarticles.com/member/user_img/969/1241676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76" y="1828800"/>
            <a:ext cx="479101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35100" y="5923126"/>
            <a:ext cx="32131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Tocar</a:t>
            </a:r>
            <a:r>
              <a:rPr lang="en-US" sz="3200" b="1" dirty="0" smtClean="0">
                <a:solidFill>
                  <a:srgbClr val="FF0000"/>
                </a:solidFill>
              </a:rPr>
              <a:t> la </a:t>
            </a:r>
            <a:r>
              <a:rPr lang="en-US" sz="3200" b="1" dirty="0" err="1" smtClean="0">
                <a:solidFill>
                  <a:srgbClr val="FF0000"/>
                </a:solidFill>
              </a:rPr>
              <a:t>guitarra</a:t>
            </a:r>
            <a:endParaRPr lang="en-US" sz="3200" b="1" dirty="0">
              <a:solidFill>
                <a:srgbClr val="FF0000"/>
              </a:solidFill>
            </a:endParaRPr>
          </a:p>
        </p:txBody>
      </p:sp>
      <p:pic>
        <p:nvPicPr>
          <p:cNvPr id="5" name="Picture 2" descr="http://people.bukiki.com/wp-content/uploads/2009/08/bukiki-guitar-les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06" y="1905000"/>
            <a:ext cx="46482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4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8768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Leer un </a:t>
            </a:r>
            <a:r>
              <a:rPr lang="en-US" sz="3200" b="1" dirty="0" err="1" smtClean="0">
                <a:solidFill>
                  <a:srgbClr val="FF0000"/>
                </a:solidFill>
              </a:rPr>
              <a:t>libro</a:t>
            </a:r>
            <a:endParaRPr lang="en-US" sz="3200" b="1" dirty="0">
              <a:solidFill>
                <a:srgbClr val="FF0000"/>
              </a:solidFill>
            </a:endParaRPr>
          </a:p>
        </p:txBody>
      </p:sp>
      <p:pic>
        <p:nvPicPr>
          <p:cNvPr id="5" name="Picture 2" descr="http://philip9876.com/wp-content/uploads/2011/09/child-readin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1" y="1524000"/>
            <a:ext cx="4538738"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ALQUILAR UN DVD</a:t>
            </a:r>
            <a:endParaRPr lang="en-US" b="1" dirty="0"/>
          </a:p>
        </p:txBody>
      </p:sp>
      <p:pic>
        <p:nvPicPr>
          <p:cNvPr id="3" name="Picture 2" descr="http://hothardware.com/newsimages/Item10607/Redbox-kiosk-in-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29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8768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Alquilar</a:t>
            </a:r>
            <a:r>
              <a:rPr lang="en-US" sz="3200" b="1" dirty="0" smtClean="0">
                <a:solidFill>
                  <a:srgbClr val="FF0000"/>
                </a:solidFill>
              </a:rPr>
              <a:t> un DVD</a:t>
            </a:r>
            <a:endParaRPr lang="en-US" sz="3200" b="1" dirty="0">
              <a:solidFill>
                <a:srgbClr val="FF0000"/>
              </a:solidFill>
            </a:endParaRPr>
          </a:p>
        </p:txBody>
      </p:sp>
      <p:pic>
        <p:nvPicPr>
          <p:cNvPr id="5" name="Picture 4" descr="http://hothardware.com/newsimages/Item10607/Redbox-kiosk-in-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828800"/>
            <a:ext cx="440055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762000" y="5326780"/>
            <a:ext cx="358348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Hacer</a:t>
            </a:r>
            <a:r>
              <a:rPr lang="en-US" sz="3200" b="1" dirty="0" smtClean="0">
                <a:solidFill>
                  <a:srgbClr val="FF0000"/>
                </a:solidFill>
              </a:rPr>
              <a:t> la </a:t>
            </a:r>
            <a:r>
              <a:rPr lang="en-US" sz="3200" b="1" dirty="0" err="1" smtClean="0">
                <a:solidFill>
                  <a:srgbClr val="FF0000"/>
                </a:solidFill>
              </a:rPr>
              <a:t>tarea</a:t>
            </a:r>
            <a:endParaRPr lang="en-US" sz="3200" b="1" dirty="0">
              <a:solidFill>
                <a:srgbClr val="FF0000"/>
              </a:solidFill>
            </a:endParaRPr>
          </a:p>
        </p:txBody>
      </p:sp>
      <p:pic>
        <p:nvPicPr>
          <p:cNvPr id="6" name="Picture 2" descr="http://blog.ayoudo.com/wp-content/uploads/2012/03/kid-doing-ho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896634" cy="340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8768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Escuchar</a:t>
            </a:r>
            <a:r>
              <a:rPr lang="en-US" sz="3200" b="1" dirty="0" smtClean="0">
                <a:solidFill>
                  <a:srgbClr val="FF0000"/>
                </a:solidFill>
              </a:rPr>
              <a:t> </a:t>
            </a:r>
            <a:r>
              <a:rPr lang="en-US" sz="3200" b="1" dirty="0" err="1" smtClean="0">
                <a:solidFill>
                  <a:srgbClr val="FF0000"/>
                </a:solidFill>
              </a:rPr>
              <a:t>música</a:t>
            </a:r>
            <a:endParaRPr lang="en-US" sz="3200" b="1" dirty="0">
              <a:solidFill>
                <a:srgbClr val="FF0000"/>
              </a:solidFill>
            </a:endParaRPr>
          </a:p>
        </p:txBody>
      </p:sp>
      <p:pic>
        <p:nvPicPr>
          <p:cNvPr id="7" name="Picture 2" descr="http://cdn.globalgoodgroup.com/wp-content/uploads/2011/11/Listen2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81" y="685800"/>
            <a:ext cx="4419600" cy="391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724400"/>
            <a:ext cx="3962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Escribir</a:t>
            </a:r>
            <a:r>
              <a:rPr lang="en-US" sz="3200" b="1" dirty="0" smtClean="0">
                <a:solidFill>
                  <a:srgbClr val="FF0000"/>
                </a:solidFill>
              </a:rPr>
              <a:t> </a:t>
            </a:r>
            <a:r>
              <a:rPr lang="en-US" sz="3200" b="1" dirty="0" err="1" smtClean="0">
                <a:solidFill>
                  <a:srgbClr val="FF0000"/>
                </a:solidFill>
              </a:rPr>
              <a:t>correos</a:t>
            </a:r>
            <a:r>
              <a:rPr lang="en-US" sz="3200" b="1" dirty="0" smtClean="0">
                <a:solidFill>
                  <a:srgbClr val="FF0000"/>
                </a:solidFill>
              </a:rPr>
              <a:t> </a:t>
            </a:r>
            <a:r>
              <a:rPr lang="en-US" sz="3200" b="1" dirty="0" err="1" smtClean="0">
                <a:solidFill>
                  <a:srgbClr val="FF0000"/>
                </a:solidFill>
              </a:rPr>
              <a:t>electrónicos</a:t>
            </a:r>
            <a:endParaRPr lang="en-US" sz="3200" b="1" dirty="0">
              <a:solidFill>
                <a:srgbClr val="FF0000"/>
              </a:solidFill>
            </a:endParaRPr>
          </a:p>
        </p:txBody>
      </p:sp>
      <p:pic>
        <p:nvPicPr>
          <p:cNvPr id="6" name="Picture 2" descr="http://static.guim.co.uk/sys-images/Guardian/About/General/2012/4/1/1333289341691/Email-on-computer-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53" y="1524000"/>
            <a:ext cx="4722094" cy="28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Comprar</a:t>
            </a:r>
            <a:endParaRPr lang="en-US" sz="3200" b="1" dirty="0">
              <a:solidFill>
                <a:srgbClr val="FF0000"/>
              </a:solidFill>
            </a:endParaRPr>
          </a:p>
        </p:txBody>
      </p:sp>
      <p:pic>
        <p:nvPicPr>
          <p:cNvPr id="6" name="Picture 2" descr="http://organiconthegreen.files.wordpress.com/2010/02/dont-shop-alone-fd-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38" y="1371600"/>
            <a:ext cx="4817493" cy="377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762000" y="5326780"/>
            <a:ext cx="4038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Descansar</a:t>
            </a:r>
            <a:endParaRPr lang="en-US" sz="3200" b="1" dirty="0">
              <a:solidFill>
                <a:srgbClr val="FF0000"/>
              </a:solidFill>
            </a:endParaRPr>
          </a:p>
        </p:txBody>
      </p:sp>
      <p:pic>
        <p:nvPicPr>
          <p:cNvPr id="6" name="Picture 2" descr="http://www.mujeresaudaces.com/wp-content/uploads/2011/08/descans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533400" y="5338351"/>
            <a:ext cx="358348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Pasar</a:t>
            </a:r>
            <a:r>
              <a:rPr lang="en-US" sz="3200" b="1" dirty="0" smtClean="0">
                <a:solidFill>
                  <a:srgbClr val="FF0000"/>
                </a:solidFill>
              </a:rPr>
              <a:t> un </a:t>
            </a:r>
            <a:r>
              <a:rPr lang="en-US" sz="3200" b="1" dirty="0" err="1" smtClean="0">
                <a:solidFill>
                  <a:srgbClr val="FF0000"/>
                </a:solidFill>
              </a:rPr>
              <a:t>rato</a:t>
            </a:r>
            <a:r>
              <a:rPr lang="en-US" sz="3200" b="1" dirty="0" smtClean="0">
                <a:solidFill>
                  <a:srgbClr val="FF0000"/>
                </a:solidFill>
              </a:rPr>
              <a:t> con los amigos</a:t>
            </a:r>
            <a:endParaRPr lang="en-US" sz="3200" b="1" dirty="0">
              <a:solidFill>
                <a:srgbClr val="FF0000"/>
              </a:solidFill>
            </a:endParaRPr>
          </a:p>
        </p:txBody>
      </p:sp>
      <p:pic>
        <p:nvPicPr>
          <p:cNvPr id="5" name="Picture 2" descr="http://image.naldzgraphics.net/2012/03/7-hangout-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4730098" cy="283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5486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Montar</a:t>
            </a:r>
            <a:r>
              <a:rPr lang="en-US" sz="3200" b="1" dirty="0" smtClean="0">
                <a:solidFill>
                  <a:srgbClr val="FF0000"/>
                </a:solidFill>
              </a:rPr>
              <a:t> en </a:t>
            </a:r>
            <a:r>
              <a:rPr lang="en-US" sz="3200" b="1" dirty="0" err="1" smtClean="0">
                <a:solidFill>
                  <a:srgbClr val="FF0000"/>
                </a:solidFill>
              </a:rPr>
              <a:t>bicicleta</a:t>
            </a:r>
            <a:endParaRPr lang="en-US" sz="3200" b="1" dirty="0">
              <a:solidFill>
                <a:srgbClr val="FF0000"/>
              </a:solidFill>
            </a:endParaRPr>
          </a:p>
        </p:txBody>
      </p:sp>
      <p:pic>
        <p:nvPicPr>
          <p:cNvPr id="5" name="Picture 2" descr="http://www.odt.co.nz/files/story/2009/10/competitors_in_the_dusky_trail_mountain_bike_ride__15632585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3962400" cy="447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724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Estudiar</a:t>
            </a:r>
            <a:endParaRPr lang="en-US" sz="3200" b="1" dirty="0">
              <a:solidFill>
                <a:srgbClr val="FF0000"/>
              </a:solidFill>
            </a:endParaRPr>
          </a:p>
        </p:txBody>
      </p:sp>
      <p:pic>
        <p:nvPicPr>
          <p:cNvPr id="5" name="Picture 2" descr="http://my.hsj.org/Portals/2/Schools/3615/Article351283_studying-mainFull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17" y="1295400"/>
            <a:ext cx="3937453" cy="294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724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Practicar</a:t>
            </a:r>
            <a:r>
              <a:rPr lang="en-US" sz="3200" b="1" dirty="0" smtClean="0">
                <a:solidFill>
                  <a:srgbClr val="FF0000"/>
                </a:solidFill>
              </a:rPr>
              <a:t> </a:t>
            </a:r>
            <a:r>
              <a:rPr lang="en-US" sz="3200" b="1" dirty="0" err="1" smtClean="0">
                <a:solidFill>
                  <a:srgbClr val="FF0000"/>
                </a:solidFill>
              </a:rPr>
              <a:t>deportes</a:t>
            </a:r>
            <a:endParaRPr lang="en-US" sz="3200" b="1" dirty="0">
              <a:solidFill>
                <a:srgbClr val="FF0000"/>
              </a:solidFill>
            </a:endParaRPr>
          </a:p>
        </p:txBody>
      </p:sp>
      <p:pic>
        <p:nvPicPr>
          <p:cNvPr id="6" name="Picture 2" descr="http://padre-familia.com/wp-content/uploads/2010/03/practicar-dep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62" y="1371600"/>
            <a:ext cx="3126475" cy="312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ESCUCHAR MÚSICA</a:t>
            </a:r>
            <a:endParaRPr lang="en-US" b="1" dirty="0"/>
          </a:p>
        </p:txBody>
      </p:sp>
      <p:pic>
        <p:nvPicPr>
          <p:cNvPr id="2050" name="Picture 2" descr="http://cdn.globalgoodgroup.com/wp-content/uploads/2011/11/Listen2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419600" cy="391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5486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Andar</a:t>
            </a:r>
            <a:r>
              <a:rPr lang="en-US" sz="3200" b="1" dirty="0" smtClean="0">
                <a:solidFill>
                  <a:srgbClr val="FF0000"/>
                </a:solidFill>
              </a:rPr>
              <a:t> en </a:t>
            </a:r>
            <a:r>
              <a:rPr lang="en-US" sz="3200" b="1" dirty="0" err="1" smtClean="0">
                <a:solidFill>
                  <a:srgbClr val="FF0000"/>
                </a:solidFill>
              </a:rPr>
              <a:t>patineta</a:t>
            </a:r>
            <a:endParaRPr lang="en-US" sz="3200" b="1" dirty="0">
              <a:solidFill>
                <a:srgbClr val="FF0000"/>
              </a:solidFill>
            </a:endParaRPr>
          </a:p>
        </p:txBody>
      </p:sp>
      <p:pic>
        <p:nvPicPr>
          <p:cNvPr id="5" name="Picture 2" descr="http://www.chp.ca.gov/images/skat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799"/>
            <a:ext cx="3505200" cy="361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5486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Correr</a:t>
            </a:r>
            <a:endParaRPr lang="en-US" sz="3200" b="1" dirty="0">
              <a:solidFill>
                <a:srgbClr val="FF0000"/>
              </a:solidFill>
            </a:endParaRPr>
          </a:p>
        </p:txBody>
      </p:sp>
      <p:pic>
        <p:nvPicPr>
          <p:cNvPr id="6" name="Picture 2" descr="http://coasthillsrunningclub.com/images/hea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70557"/>
            <a:ext cx="3352800" cy="392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Beber</a:t>
            </a:r>
            <a:endParaRPr lang="en-US" sz="3200" b="1" dirty="0">
              <a:solidFill>
                <a:srgbClr val="FF0000"/>
              </a:solidFill>
            </a:endParaRPr>
          </a:p>
        </p:txBody>
      </p:sp>
      <p:pic>
        <p:nvPicPr>
          <p:cNvPr id="5" name="Picture 2" descr="http://www.zurmat.com/wp-content/uploads/2010/07/Drink-water-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35" y="990600"/>
            <a:ext cx="4762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01453"/>
            <a:ext cx="2895600" cy="5287962"/>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a:t>Hablar</a:t>
            </a:r>
            <a:r>
              <a:rPr lang="en-US" sz="2400" b="1" dirty="0"/>
              <a:t> </a:t>
            </a:r>
            <a:r>
              <a:rPr lang="en-US" sz="2400" b="1" dirty="0" err="1"/>
              <a:t>por</a:t>
            </a:r>
            <a:r>
              <a:rPr lang="en-US" sz="2400" b="1" dirty="0"/>
              <a:t> </a:t>
            </a:r>
            <a:r>
              <a:rPr lang="en-US" sz="2400" b="1" dirty="0" err="1"/>
              <a:t>teléfono</a:t>
            </a:r>
            <a:r>
              <a:rPr lang="en-US" sz="2400" b="1" dirty="0"/>
              <a:t/>
            </a:r>
            <a:br>
              <a:rPr lang="en-US" sz="2400" b="1" dirty="0"/>
            </a:br>
            <a:r>
              <a:rPr lang="en-US" sz="2400" b="1" dirty="0" smtClean="0"/>
              <a:t>2. </a:t>
            </a:r>
            <a:r>
              <a:rPr lang="en-US" sz="2400" b="1" dirty="0" err="1" smtClean="0"/>
              <a:t>Alquilar</a:t>
            </a:r>
            <a:r>
              <a:rPr lang="en-US" sz="2400" b="1" dirty="0" smtClean="0"/>
              <a:t> un DVD</a:t>
            </a:r>
            <a:br>
              <a:rPr lang="en-US" sz="2400" b="1" dirty="0" smtClean="0"/>
            </a:br>
            <a:r>
              <a:rPr lang="en-US" sz="2400" b="1" dirty="0" smtClean="0"/>
              <a:t>3. </a:t>
            </a:r>
            <a:r>
              <a:rPr lang="en-US" sz="2400" b="1" dirty="0" err="1" smtClean="0"/>
              <a:t>Escuchar</a:t>
            </a:r>
            <a:r>
              <a:rPr lang="en-US" sz="2400" b="1" dirty="0" smtClean="0"/>
              <a:t> </a:t>
            </a:r>
            <a:r>
              <a:rPr lang="en-US" sz="2400" b="1" dirty="0" err="1" smtClean="0"/>
              <a:t>música</a:t>
            </a:r>
            <a:r>
              <a:rPr lang="en-US" sz="2400" b="1" dirty="0" smtClean="0"/>
              <a:t/>
            </a:r>
            <a:br>
              <a:rPr lang="en-US" sz="2400" b="1" dirty="0" smtClean="0"/>
            </a:br>
            <a:r>
              <a:rPr lang="en-US" sz="2400" b="1" dirty="0" smtClean="0"/>
              <a:t>4. Leer un </a:t>
            </a:r>
            <a:r>
              <a:rPr lang="en-US" sz="2400" b="1" dirty="0" err="1" smtClean="0"/>
              <a:t>libro</a:t>
            </a:r>
            <a:r>
              <a:rPr lang="en-US" sz="2400" b="1" dirty="0" smtClean="0"/>
              <a:t/>
            </a:r>
            <a:br>
              <a:rPr lang="en-US" sz="2400" b="1" dirty="0" smtClean="0"/>
            </a:br>
            <a:r>
              <a:rPr lang="en-US" sz="2400" b="1" dirty="0" smtClean="0"/>
              <a:t>5. </a:t>
            </a:r>
            <a:r>
              <a:rPr lang="en-US" sz="2400" b="1" dirty="0" err="1" smtClean="0"/>
              <a:t>Tocar</a:t>
            </a:r>
            <a:r>
              <a:rPr lang="en-US" sz="2400" b="1" dirty="0" smtClean="0"/>
              <a:t> la </a:t>
            </a:r>
            <a:r>
              <a:rPr lang="en-US" sz="2400" b="1" dirty="0" err="1" smtClean="0"/>
              <a:t>guitarra</a:t>
            </a:r>
            <a:r>
              <a:rPr lang="en-US" sz="2400" b="1" dirty="0" smtClean="0"/>
              <a:t/>
            </a:r>
            <a:br>
              <a:rPr lang="en-US" sz="2400" b="1" dirty="0" smtClean="0"/>
            </a:br>
            <a:r>
              <a:rPr lang="en-US" sz="2400" b="1" dirty="0" smtClean="0"/>
              <a:t>6. </a:t>
            </a:r>
            <a:r>
              <a:rPr lang="en-US" sz="2400" b="1" dirty="0" err="1" smtClean="0"/>
              <a:t>Dibujar</a:t>
            </a:r>
            <a:r>
              <a:rPr lang="en-US" sz="2400" b="1" dirty="0" smtClean="0"/>
              <a:t/>
            </a:r>
            <a:br>
              <a:rPr lang="en-US" sz="2400" b="1" dirty="0" smtClean="0"/>
            </a:br>
            <a:r>
              <a:rPr lang="en-US" sz="2400" b="1" dirty="0" smtClean="0"/>
              <a:t>7. </a:t>
            </a:r>
            <a:r>
              <a:rPr lang="en-US" sz="2400" b="1" dirty="0" err="1" smtClean="0"/>
              <a:t>Escribir</a:t>
            </a:r>
            <a:r>
              <a:rPr lang="en-US" sz="2400" b="1" dirty="0" smtClean="0"/>
              <a:t> </a:t>
            </a:r>
            <a:r>
              <a:rPr lang="en-US" sz="2400" b="1" dirty="0" err="1" smtClean="0"/>
              <a:t>correos</a:t>
            </a:r>
            <a:r>
              <a:rPr lang="en-US" sz="2400" b="1" dirty="0" smtClean="0"/>
              <a:t> </a:t>
            </a:r>
            <a:r>
              <a:rPr lang="en-US" sz="2400" b="1" dirty="0" err="1" smtClean="0"/>
              <a:t>electrónicos</a:t>
            </a:r>
            <a:r>
              <a:rPr lang="en-US" sz="2400" b="1" dirty="0" smtClean="0"/>
              <a:t/>
            </a:r>
            <a:br>
              <a:rPr lang="en-US" sz="2400" b="1" dirty="0" smtClean="0"/>
            </a:br>
            <a:r>
              <a:rPr lang="en-US" sz="2400" b="1" dirty="0" smtClean="0"/>
              <a:t>8. </a:t>
            </a:r>
            <a:r>
              <a:rPr lang="en-US" sz="2400" b="1" dirty="0" err="1" smtClean="0"/>
              <a:t>Estudiar</a:t>
            </a:r>
            <a:r>
              <a:rPr lang="en-US" sz="2400" b="1" dirty="0" smtClean="0"/>
              <a:t/>
            </a:r>
            <a:br>
              <a:rPr lang="en-US" sz="2400" b="1" dirty="0" smtClean="0"/>
            </a:br>
            <a:r>
              <a:rPr lang="en-US" sz="2400" b="1" dirty="0" smtClean="0"/>
              <a:t>9. </a:t>
            </a:r>
            <a:r>
              <a:rPr lang="en-US" sz="2400" b="1" dirty="0" err="1" smtClean="0"/>
              <a:t>Practicar</a:t>
            </a:r>
            <a:r>
              <a:rPr lang="en-US" sz="2400" b="1" dirty="0" smtClean="0"/>
              <a:t> </a:t>
            </a:r>
            <a:r>
              <a:rPr lang="en-US" sz="2400" b="1" dirty="0" err="1" smtClean="0"/>
              <a:t>deportes</a:t>
            </a:r>
            <a:r>
              <a:rPr lang="en-US" sz="2400" b="1" dirty="0" smtClean="0"/>
              <a:t/>
            </a:r>
            <a:br>
              <a:rPr lang="en-US" sz="2400" b="1" dirty="0" smtClean="0"/>
            </a:br>
            <a:r>
              <a:rPr lang="en-US" sz="2400" b="1" dirty="0" smtClean="0"/>
              <a:t>10. </a:t>
            </a:r>
            <a:r>
              <a:rPr lang="en-US" sz="2400" b="1" dirty="0" err="1" smtClean="0"/>
              <a:t>Pasear</a:t>
            </a:r>
            <a:r>
              <a:rPr lang="en-US" sz="2400" b="1" dirty="0" smtClean="0"/>
              <a:t/>
            </a:r>
            <a:br>
              <a:rPr lang="en-US" sz="2400" b="1" dirty="0" smtClean="0"/>
            </a:br>
            <a:r>
              <a:rPr lang="en-US" sz="2400" b="1" dirty="0" smtClean="0"/>
              <a:t>11. </a:t>
            </a:r>
            <a:r>
              <a:rPr lang="en-US" sz="2400" b="1" dirty="0" err="1" smtClean="0"/>
              <a:t>Correr</a:t>
            </a:r>
            <a:r>
              <a:rPr lang="en-US" sz="2400" b="1" dirty="0" smtClean="0"/>
              <a:t/>
            </a:r>
            <a:br>
              <a:rPr lang="en-US" sz="2400" b="1" dirty="0" smtClean="0"/>
            </a:br>
            <a:r>
              <a:rPr lang="en-US" sz="2400" b="1" dirty="0" smtClean="0"/>
              <a:t>12. </a:t>
            </a:r>
            <a:r>
              <a:rPr lang="en-US" sz="2400" b="1" dirty="0" err="1"/>
              <a:t>Montar</a:t>
            </a:r>
            <a:r>
              <a:rPr lang="en-US" sz="2400" b="1" dirty="0"/>
              <a:t> en </a:t>
            </a:r>
            <a:r>
              <a:rPr lang="en-US" sz="2400" b="1" dirty="0" err="1"/>
              <a:t>bicicleta</a:t>
            </a:r>
            <a:r>
              <a:rPr lang="en-US" sz="2400" b="1" dirty="0" smtClean="0"/>
              <a:t/>
            </a:r>
            <a:br>
              <a:rPr lang="en-US" sz="2400" b="1" dirty="0" smtClean="0"/>
            </a:br>
            <a:r>
              <a:rPr lang="en-US" sz="2400" b="1" dirty="0" smtClean="0"/>
              <a:t>13. </a:t>
            </a:r>
            <a:r>
              <a:rPr lang="en-US" sz="2400" b="1" dirty="0" err="1" smtClean="0"/>
              <a:t>Jugar</a:t>
            </a:r>
            <a:r>
              <a:rPr lang="en-US" sz="2400" b="1" dirty="0" smtClean="0"/>
              <a:t> al </a:t>
            </a:r>
            <a:r>
              <a:rPr lang="en-US" sz="2400" b="1" dirty="0" err="1" smtClean="0"/>
              <a:t>fútbol</a:t>
            </a:r>
            <a:r>
              <a:rPr lang="en-US" sz="2400" b="1" dirty="0" smtClean="0"/>
              <a:t/>
            </a:r>
            <a:br>
              <a:rPr lang="en-US" sz="2400" b="1" dirty="0" smtClean="0"/>
            </a:br>
            <a:r>
              <a:rPr lang="en-US" sz="2400" b="1" dirty="0" smtClean="0"/>
              <a:t>14. </a:t>
            </a:r>
            <a:r>
              <a:rPr lang="en-US" sz="2400" b="1" dirty="0" err="1" smtClean="0"/>
              <a:t>Andar</a:t>
            </a:r>
            <a:r>
              <a:rPr lang="en-US" sz="2400" b="1" dirty="0" smtClean="0"/>
              <a:t> en </a:t>
            </a:r>
            <a:r>
              <a:rPr lang="en-US" sz="2400" b="1" dirty="0" err="1" smtClean="0"/>
              <a:t>patineta</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838200" y="4724400"/>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Pasear</a:t>
            </a:r>
            <a:endParaRPr lang="en-US" sz="3200" b="1" dirty="0">
              <a:solidFill>
                <a:srgbClr val="FF0000"/>
              </a:solidFill>
            </a:endParaRPr>
          </a:p>
        </p:txBody>
      </p:sp>
      <p:pic>
        <p:nvPicPr>
          <p:cNvPr id="5" name="Picture 2" descr="http://www.mtv.com/onair/room_raiders/assets/flipbook/images/ep525/ep525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4094163" cy="306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4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41814"/>
            <a:ext cx="2895600" cy="4327747"/>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r>
              <a:rPr lang="en-US" sz="2400" b="1" dirty="0" smtClean="0"/>
              <a:t>1. </a:t>
            </a:r>
            <a:r>
              <a:rPr lang="en-US" sz="2400" b="1" dirty="0" err="1" smtClean="0"/>
              <a:t>Comprar</a:t>
            </a:r>
            <a:r>
              <a:rPr lang="en-US" sz="2400" b="1" dirty="0"/>
              <a:t/>
            </a:r>
            <a:br>
              <a:rPr lang="en-US" sz="2400" b="1" dirty="0"/>
            </a:br>
            <a:r>
              <a:rPr lang="en-US" sz="2400" b="1" dirty="0" smtClean="0"/>
              <a:t>2. </a:t>
            </a:r>
            <a:r>
              <a:rPr lang="en-US" sz="2400" b="1" dirty="0" err="1" smtClean="0"/>
              <a:t>Preparar</a:t>
            </a:r>
            <a:r>
              <a:rPr lang="en-US" sz="2400" b="1" dirty="0" smtClean="0"/>
              <a:t> la comida</a:t>
            </a:r>
            <a:br>
              <a:rPr lang="en-US" sz="2400" b="1" dirty="0" smtClean="0"/>
            </a:br>
            <a:r>
              <a:rPr lang="en-US" sz="2400" b="1" dirty="0" smtClean="0"/>
              <a:t>3. Comer</a:t>
            </a:r>
            <a:br>
              <a:rPr lang="en-US" sz="2400" b="1" dirty="0" smtClean="0"/>
            </a:br>
            <a:r>
              <a:rPr lang="en-US" sz="2400" b="1" dirty="0" smtClean="0"/>
              <a:t>4. </a:t>
            </a:r>
            <a:r>
              <a:rPr lang="en-US" sz="2400" b="1" dirty="0" err="1" smtClean="0"/>
              <a:t>Beber</a:t>
            </a:r>
            <a:r>
              <a:rPr lang="en-US" sz="2400" b="1" dirty="0" smtClean="0"/>
              <a:t/>
            </a:r>
            <a:br>
              <a:rPr lang="en-US" sz="2400" b="1" dirty="0" smtClean="0"/>
            </a:br>
            <a:r>
              <a:rPr lang="en-US" sz="2400" b="1" dirty="0" smtClean="0"/>
              <a:t>5. </a:t>
            </a:r>
            <a:r>
              <a:rPr lang="en-US" sz="2400" b="1" dirty="0" err="1" smtClean="0"/>
              <a:t>Mirar</a:t>
            </a:r>
            <a:r>
              <a:rPr lang="en-US" sz="2400" b="1" dirty="0" smtClean="0"/>
              <a:t> la </a:t>
            </a:r>
            <a:r>
              <a:rPr lang="en-US" sz="2400" b="1" dirty="0" err="1" smtClean="0"/>
              <a:t>televisión</a:t>
            </a:r>
            <a:r>
              <a:rPr lang="en-US" sz="2400" b="1" dirty="0" smtClean="0"/>
              <a:t/>
            </a:r>
            <a:br>
              <a:rPr lang="en-US" sz="2400" b="1" dirty="0" smtClean="0"/>
            </a:br>
            <a:r>
              <a:rPr lang="en-US" sz="2400" b="1" dirty="0" smtClean="0"/>
              <a:t>6. </a:t>
            </a:r>
            <a:r>
              <a:rPr lang="en-US" sz="2400" b="1" dirty="0" err="1" smtClean="0"/>
              <a:t>Trabajar</a:t>
            </a:r>
            <a:r>
              <a:rPr lang="en-US" sz="2400" b="1" dirty="0" smtClean="0"/>
              <a:t/>
            </a:r>
            <a:br>
              <a:rPr lang="en-US" sz="2400" b="1" dirty="0" smtClean="0"/>
            </a:br>
            <a:r>
              <a:rPr lang="en-US" sz="2400" b="1" dirty="0" smtClean="0"/>
              <a:t>7. </a:t>
            </a:r>
            <a:r>
              <a:rPr lang="en-US" sz="2400" b="1" dirty="0" err="1" smtClean="0"/>
              <a:t>Pasar</a:t>
            </a:r>
            <a:r>
              <a:rPr lang="en-US" sz="2400" b="1" dirty="0" smtClean="0"/>
              <a:t> un </a:t>
            </a:r>
            <a:r>
              <a:rPr lang="en-US" sz="2400" b="1" dirty="0" err="1" smtClean="0"/>
              <a:t>rato</a:t>
            </a:r>
            <a:r>
              <a:rPr lang="en-US" sz="2400" b="1" dirty="0" smtClean="0"/>
              <a:t> con los amigos</a:t>
            </a:r>
            <a:br>
              <a:rPr lang="en-US" sz="2400" b="1" dirty="0" smtClean="0"/>
            </a:br>
            <a:r>
              <a:rPr lang="en-US" sz="2400" b="1" dirty="0" smtClean="0"/>
              <a:t>8. </a:t>
            </a:r>
            <a:r>
              <a:rPr lang="en-US" sz="2400" b="1" dirty="0" err="1" smtClean="0"/>
              <a:t>Hacer</a:t>
            </a:r>
            <a:r>
              <a:rPr lang="en-US" sz="2400" b="1" dirty="0" smtClean="0"/>
              <a:t> la </a:t>
            </a:r>
            <a:r>
              <a:rPr lang="en-US" sz="2400" b="1" dirty="0" err="1" smtClean="0"/>
              <a:t>tarea</a:t>
            </a:r>
            <a:r>
              <a:rPr lang="en-US" sz="2400" b="1" dirty="0" smtClean="0"/>
              <a:t/>
            </a:r>
            <a:br>
              <a:rPr lang="en-US" sz="2400" b="1" dirty="0" smtClean="0"/>
            </a:br>
            <a:r>
              <a:rPr lang="en-US" sz="2400" b="1" dirty="0" smtClean="0"/>
              <a:t>9. </a:t>
            </a:r>
            <a:r>
              <a:rPr lang="en-US" sz="2400" b="1" dirty="0" err="1" smtClean="0"/>
              <a:t>Descansar</a:t>
            </a:r>
            <a:r>
              <a:rPr lang="en-US" sz="2400" b="1" dirty="0" smtClean="0"/>
              <a:t/>
            </a:r>
            <a:br>
              <a:rPr lang="en-US" sz="2400" b="1" dirty="0" smtClean="0"/>
            </a:br>
            <a:r>
              <a:rPr lang="en-US" sz="2400" b="1" dirty="0" smtClean="0"/>
              <a:t>10. </a:t>
            </a:r>
            <a:r>
              <a:rPr lang="en-US" sz="2400" b="1" dirty="0" err="1" smtClean="0"/>
              <a:t>Aprender</a:t>
            </a:r>
            <a:r>
              <a:rPr lang="en-US" sz="2400" b="1" dirty="0" smtClean="0"/>
              <a:t> el </a:t>
            </a:r>
            <a:r>
              <a:rPr lang="en-US" sz="2400" b="1" dirty="0" err="1" smtClean="0"/>
              <a:t>español</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b="1" dirty="0"/>
          </a:p>
        </p:txBody>
      </p:sp>
      <p:sp>
        <p:nvSpPr>
          <p:cNvPr id="3" name="TextBox 2"/>
          <p:cNvSpPr txBox="1"/>
          <p:nvPr/>
        </p:nvSpPr>
        <p:spPr>
          <a:xfrm>
            <a:off x="1449885" y="5338351"/>
            <a:ext cx="2667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Comer</a:t>
            </a:r>
            <a:endParaRPr lang="en-US" sz="3200" b="1" dirty="0">
              <a:solidFill>
                <a:srgbClr val="FF0000"/>
              </a:solidFill>
            </a:endParaRPr>
          </a:p>
        </p:txBody>
      </p:sp>
      <p:pic>
        <p:nvPicPr>
          <p:cNvPr id="5" name="Picture 2" descr="http://www.sciencenewsforkids.org/articles/20080402/a1709_26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9" y="1676400"/>
            <a:ext cx="4635661"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dirty="0" err="1" smtClean="0"/>
              <a:t>Practica</a:t>
            </a:r>
            <a:r>
              <a:rPr lang="en-US" b="1" dirty="0" smtClean="0"/>
              <a:t>! El </a:t>
            </a:r>
            <a:r>
              <a:rPr lang="en-US" b="1" dirty="0" err="1" smtClean="0"/>
              <a:t>sábado</a:t>
            </a:r>
            <a:r>
              <a:rPr lang="en-US" b="1" dirty="0" smtClean="0"/>
              <a:t>, pg. 34</a:t>
            </a:r>
            <a:endParaRPr lang="en-US" b="1" dirty="0"/>
          </a:p>
        </p:txBody>
      </p:sp>
      <p:sp>
        <p:nvSpPr>
          <p:cNvPr id="3" name="TextBox 2"/>
          <p:cNvSpPr txBox="1"/>
          <p:nvPr/>
        </p:nvSpPr>
        <p:spPr>
          <a:xfrm>
            <a:off x="1046018" y="1600200"/>
            <a:ext cx="7086600" cy="4462760"/>
          </a:xfrm>
          <a:prstGeom prst="rect">
            <a:avLst/>
          </a:prstGeom>
          <a:noFill/>
        </p:spPr>
        <p:txBody>
          <a:bodyPr wrap="square" rtlCol="0">
            <a:spAutoFit/>
          </a:bodyPr>
          <a:lstStyle/>
          <a:p>
            <a:r>
              <a:rPr lang="en-US" b="1" dirty="0" smtClean="0"/>
              <a:t>Miguel, Teresa, y Alicia </a:t>
            </a:r>
            <a:r>
              <a:rPr lang="en-US" b="1" dirty="0" err="1" smtClean="0"/>
              <a:t>hablan</a:t>
            </a:r>
            <a:r>
              <a:rPr lang="en-US" b="1" dirty="0" smtClean="0"/>
              <a:t> de </a:t>
            </a:r>
            <a:r>
              <a:rPr lang="en-US" b="1" dirty="0" err="1" smtClean="0"/>
              <a:t>las</a:t>
            </a:r>
            <a:r>
              <a:rPr lang="en-US" b="1" dirty="0" smtClean="0"/>
              <a:t> </a:t>
            </a:r>
            <a:r>
              <a:rPr lang="en-US" b="1" dirty="0" err="1" smtClean="0"/>
              <a:t>actividades</a:t>
            </a:r>
            <a:r>
              <a:rPr lang="en-US" b="1" dirty="0" smtClean="0"/>
              <a:t> </a:t>
            </a:r>
            <a:r>
              <a:rPr lang="en-US" b="1" dirty="0" err="1" smtClean="0"/>
              <a:t>que</a:t>
            </a:r>
            <a:r>
              <a:rPr lang="en-US" b="1" dirty="0" smtClean="0"/>
              <a:t> les </a:t>
            </a:r>
            <a:r>
              <a:rPr lang="en-US" b="1" dirty="0" err="1" smtClean="0"/>
              <a:t>gusta</a:t>
            </a:r>
            <a:r>
              <a:rPr lang="en-US" b="1" dirty="0" smtClean="0"/>
              <a:t> </a:t>
            </a:r>
            <a:r>
              <a:rPr lang="en-US" b="1" dirty="0" err="1" smtClean="0"/>
              <a:t>hacer</a:t>
            </a:r>
            <a:r>
              <a:rPr lang="en-US" b="1" dirty="0" smtClean="0"/>
              <a:t>. Complete la </a:t>
            </a:r>
            <a:r>
              <a:rPr lang="en-US" b="1" dirty="0" err="1" smtClean="0"/>
              <a:t>conversación</a:t>
            </a:r>
            <a:r>
              <a:rPr lang="en-US" b="1" dirty="0" smtClean="0"/>
              <a:t> con </a:t>
            </a:r>
            <a:r>
              <a:rPr lang="en-US" b="1" dirty="0" err="1" smtClean="0"/>
              <a:t>las</a:t>
            </a:r>
            <a:r>
              <a:rPr lang="en-US" b="1" dirty="0" smtClean="0"/>
              <a:t> </a:t>
            </a:r>
            <a:r>
              <a:rPr lang="en-US" b="1" dirty="0" err="1" smtClean="0"/>
              <a:t>palabras</a:t>
            </a:r>
            <a:r>
              <a:rPr lang="en-US" b="1" dirty="0" smtClean="0"/>
              <a:t>. </a:t>
            </a:r>
          </a:p>
          <a:p>
            <a:endParaRPr lang="en-US" sz="3200" b="1" dirty="0"/>
          </a:p>
          <a:p>
            <a:r>
              <a:rPr lang="en-US" dirty="0" smtClean="0"/>
              <a:t>Alicia:	Miguel, ¿</a:t>
            </a:r>
            <a:r>
              <a:rPr lang="en-US" dirty="0" err="1" smtClean="0"/>
              <a:t>te</a:t>
            </a:r>
            <a:r>
              <a:rPr lang="en-US" dirty="0" smtClean="0"/>
              <a:t> </a:t>
            </a:r>
            <a:r>
              <a:rPr lang="en-US" dirty="0" err="1" smtClean="0"/>
              <a:t>gusta</a:t>
            </a:r>
            <a:r>
              <a:rPr lang="en-US" dirty="0" smtClean="0"/>
              <a:t> </a:t>
            </a:r>
            <a:r>
              <a:rPr lang="en-US" dirty="0" err="1" smtClean="0"/>
              <a:t>escuchar</a:t>
            </a:r>
            <a:r>
              <a:rPr lang="en-US" dirty="0" smtClean="0"/>
              <a:t> ________ los </a:t>
            </a:r>
            <a:r>
              <a:rPr lang="en-US" dirty="0" err="1" smtClean="0"/>
              <a:t>sábados</a:t>
            </a:r>
            <a:r>
              <a:rPr lang="en-US" dirty="0" smtClean="0"/>
              <a:t>?</a:t>
            </a:r>
          </a:p>
          <a:p>
            <a:endParaRPr lang="en-US" dirty="0"/>
          </a:p>
          <a:p>
            <a:r>
              <a:rPr lang="en-US" dirty="0" smtClean="0"/>
              <a:t>Miguel:	</a:t>
            </a:r>
            <a:r>
              <a:rPr lang="en-US" dirty="0" err="1" smtClean="0"/>
              <a:t>Sí</a:t>
            </a:r>
            <a:r>
              <a:rPr lang="en-US" dirty="0" smtClean="0"/>
              <a:t>, </a:t>
            </a:r>
            <a:r>
              <a:rPr lang="en-US" dirty="0" err="1" smtClean="0"/>
              <a:t>pero</a:t>
            </a:r>
            <a:r>
              <a:rPr lang="en-US" dirty="0" smtClean="0"/>
              <a:t> me </a:t>
            </a:r>
            <a:r>
              <a:rPr lang="en-US" dirty="0" err="1" smtClean="0"/>
              <a:t>gusta</a:t>
            </a:r>
            <a:r>
              <a:rPr lang="en-US" dirty="0" smtClean="0"/>
              <a:t> </a:t>
            </a:r>
            <a:r>
              <a:rPr lang="en-US" dirty="0" err="1" smtClean="0"/>
              <a:t>más</a:t>
            </a:r>
            <a:r>
              <a:rPr lang="en-US" dirty="0" smtClean="0"/>
              <a:t> </a:t>
            </a:r>
            <a:r>
              <a:rPr lang="en-US" dirty="0" err="1" smtClean="0"/>
              <a:t>practicar</a:t>
            </a:r>
            <a:r>
              <a:rPr lang="en-US" dirty="0" smtClean="0"/>
              <a:t> ________. Teresa, ¿</a:t>
            </a:r>
            <a:r>
              <a:rPr lang="en-US" dirty="0" err="1" smtClean="0"/>
              <a:t>te</a:t>
            </a:r>
            <a:r>
              <a:rPr lang="en-US" dirty="0" smtClean="0"/>
              <a:t> </a:t>
            </a:r>
            <a:r>
              <a:rPr lang="en-US" dirty="0" err="1" smtClean="0"/>
              <a:t>gusta</a:t>
            </a:r>
            <a:r>
              <a:rPr lang="en-US" dirty="0" smtClean="0"/>
              <a:t> 	</a:t>
            </a:r>
            <a:r>
              <a:rPr lang="en-US" dirty="0" err="1" smtClean="0"/>
              <a:t>montar</a:t>
            </a:r>
            <a:r>
              <a:rPr lang="en-US" dirty="0" smtClean="0"/>
              <a:t> en ________?</a:t>
            </a:r>
          </a:p>
          <a:p>
            <a:endParaRPr lang="en-US" dirty="0"/>
          </a:p>
          <a:p>
            <a:r>
              <a:rPr lang="en-US" dirty="0" smtClean="0"/>
              <a:t>Teresa:	No, no me </a:t>
            </a:r>
            <a:r>
              <a:rPr lang="en-US" dirty="0" err="1" smtClean="0"/>
              <a:t>gusta</a:t>
            </a:r>
            <a:r>
              <a:rPr lang="en-US" dirty="0" smtClean="0"/>
              <a:t>. Me </a:t>
            </a:r>
            <a:r>
              <a:rPr lang="en-US" dirty="0" err="1" smtClean="0"/>
              <a:t>gusta</a:t>
            </a:r>
            <a:r>
              <a:rPr lang="en-US" dirty="0" smtClean="0"/>
              <a:t> </a:t>
            </a:r>
            <a:r>
              <a:rPr lang="en-US" dirty="0" err="1" smtClean="0"/>
              <a:t>más</a:t>
            </a:r>
            <a:r>
              <a:rPr lang="en-US" dirty="0" smtClean="0"/>
              <a:t> leer ________.</a:t>
            </a:r>
          </a:p>
          <a:p>
            <a:endParaRPr lang="en-US" dirty="0"/>
          </a:p>
          <a:p>
            <a:r>
              <a:rPr lang="en-US" dirty="0" smtClean="0"/>
              <a:t>Alicia:	Teresa, ¿</a:t>
            </a:r>
            <a:r>
              <a:rPr lang="en-US" dirty="0" err="1" smtClean="0"/>
              <a:t>Te</a:t>
            </a:r>
            <a:r>
              <a:rPr lang="en-US" dirty="0" smtClean="0"/>
              <a:t> </a:t>
            </a:r>
            <a:r>
              <a:rPr lang="en-US" dirty="0" err="1" smtClean="0"/>
              <a:t>gusta</a:t>
            </a:r>
            <a:r>
              <a:rPr lang="en-US" dirty="0" smtClean="0"/>
              <a:t> </a:t>
            </a:r>
            <a:r>
              <a:rPr lang="en-US" dirty="0" err="1" smtClean="0"/>
              <a:t>hacer</a:t>
            </a:r>
            <a:r>
              <a:rPr lang="en-US" dirty="0" smtClean="0"/>
              <a:t> ________ los </a:t>
            </a:r>
            <a:r>
              <a:rPr lang="en-US" dirty="0" err="1" smtClean="0"/>
              <a:t>sábados</a:t>
            </a:r>
            <a:r>
              <a:rPr lang="en-US" dirty="0" smtClean="0"/>
              <a:t>?</a:t>
            </a:r>
          </a:p>
          <a:p>
            <a:endParaRPr lang="en-US" dirty="0"/>
          </a:p>
          <a:p>
            <a:r>
              <a:rPr lang="en-US" dirty="0" smtClean="0"/>
              <a:t>Teresa:	¿Los </a:t>
            </a:r>
            <a:r>
              <a:rPr lang="en-US" dirty="0" err="1"/>
              <a:t>sábados</a:t>
            </a:r>
            <a:r>
              <a:rPr lang="en-US" dirty="0" smtClean="0"/>
              <a:t>? No, </a:t>
            </a:r>
            <a:r>
              <a:rPr lang="en-US" dirty="0" err="1" smtClean="0"/>
              <a:t>sólo</a:t>
            </a:r>
            <a:r>
              <a:rPr lang="en-US" dirty="0" smtClean="0"/>
              <a:t> me </a:t>
            </a:r>
            <a:r>
              <a:rPr lang="en-US" dirty="0" err="1" smtClean="0"/>
              <a:t>gusta</a:t>
            </a:r>
            <a:r>
              <a:rPr lang="en-US" dirty="0" smtClean="0"/>
              <a:t> </a:t>
            </a:r>
            <a:r>
              <a:rPr lang="en-US" dirty="0" err="1" smtClean="0"/>
              <a:t>preparar</a:t>
            </a:r>
            <a:r>
              <a:rPr lang="en-US" dirty="0" smtClean="0"/>
              <a:t> ________, </a:t>
            </a:r>
            <a:r>
              <a:rPr lang="en-US" dirty="0" err="1" smtClean="0"/>
              <a:t>alquilar</a:t>
            </a:r>
            <a:r>
              <a:rPr lang="en-US" dirty="0" smtClean="0"/>
              <a:t> 	________ y </a:t>
            </a:r>
            <a:r>
              <a:rPr lang="en-US" dirty="0" err="1" smtClean="0"/>
              <a:t>descansar</a:t>
            </a:r>
            <a:r>
              <a:rPr lang="en-US" dirty="0" smtClean="0"/>
              <a:t>. </a:t>
            </a:r>
            <a:endParaRPr lang="en-US" dirty="0"/>
          </a:p>
          <a:p>
            <a:endParaRPr lang="en-US" dirty="0"/>
          </a:p>
        </p:txBody>
      </p:sp>
      <p:sp>
        <p:nvSpPr>
          <p:cNvPr id="10" name="TextBox 9"/>
          <p:cNvSpPr txBox="1"/>
          <p:nvPr/>
        </p:nvSpPr>
        <p:spPr>
          <a:xfrm>
            <a:off x="4589318" y="2590800"/>
            <a:ext cx="1049482" cy="369332"/>
          </a:xfrm>
          <a:prstGeom prst="rect">
            <a:avLst/>
          </a:prstGeom>
          <a:noFill/>
        </p:spPr>
        <p:txBody>
          <a:bodyPr wrap="square" rtlCol="0">
            <a:spAutoFit/>
          </a:bodyPr>
          <a:lstStyle/>
          <a:p>
            <a:r>
              <a:rPr lang="en-US" b="1" dirty="0" err="1" smtClean="0">
                <a:solidFill>
                  <a:srgbClr val="FF0000"/>
                </a:solidFill>
              </a:rPr>
              <a:t>música</a:t>
            </a:r>
            <a:endParaRPr lang="en-US" b="1" dirty="0">
              <a:solidFill>
                <a:srgbClr val="FF0000"/>
              </a:solidFill>
            </a:endParaRPr>
          </a:p>
        </p:txBody>
      </p:sp>
      <p:sp>
        <p:nvSpPr>
          <p:cNvPr id="13" name="TextBox 12"/>
          <p:cNvSpPr txBox="1"/>
          <p:nvPr/>
        </p:nvSpPr>
        <p:spPr>
          <a:xfrm>
            <a:off x="4876800" y="3124200"/>
            <a:ext cx="1049482" cy="369332"/>
          </a:xfrm>
          <a:prstGeom prst="rect">
            <a:avLst/>
          </a:prstGeom>
          <a:noFill/>
        </p:spPr>
        <p:txBody>
          <a:bodyPr wrap="square" rtlCol="0">
            <a:spAutoFit/>
          </a:bodyPr>
          <a:lstStyle/>
          <a:p>
            <a:r>
              <a:rPr lang="en-US" b="1" dirty="0" err="1" smtClean="0">
                <a:solidFill>
                  <a:srgbClr val="FF0000"/>
                </a:solidFill>
              </a:rPr>
              <a:t>deportes</a:t>
            </a:r>
            <a:endParaRPr lang="en-US" b="1" dirty="0">
              <a:solidFill>
                <a:srgbClr val="FF0000"/>
              </a:solidFill>
            </a:endParaRPr>
          </a:p>
        </p:txBody>
      </p:sp>
      <p:sp>
        <p:nvSpPr>
          <p:cNvPr id="14" name="TextBox 13"/>
          <p:cNvSpPr txBox="1"/>
          <p:nvPr/>
        </p:nvSpPr>
        <p:spPr>
          <a:xfrm>
            <a:off x="3017293" y="3447758"/>
            <a:ext cx="1049482" cy="369332"/>
          </a:xfrm>
          <a:prstGeom prst="rect">
            <a:avLst/>
          </a:prstGeom>
          <a:noFill/>
        </p:spPr>
        <p:txBody>
          <a:bodyPr wrap="square" rtlCol="0">
            <a:spAutoFit/>
          </a:bodyPr>
          <a:lstStyle/>
          <a:p>
            <a:r>
              <a:rPr lang="en-US" b="1" dirty="0" err="1" smtClean="0">
                <a:solidFill>
                  <a:srgbClr val="FF0000"/>
                </a:solidFill>
              </a:rPr>
              <a:t>bicicleta</a:t>
            </a:r>
            <a:endParaRPr lang="en-US" b="1" dirty="0">
              <a:solidFill>
                <a:srgbClr val="FF0000"/>
              </a:solidFill>
            </a:endParaRPr>
          </a:p>
        </p:txBody>
      </p:sp>
      <p:sp>
        <p:nvSpPr>
          <p:cNvPr id="15" name="TextBox 14"/>
          <p:cNvSpPr txBox="1"/>
          <p:nvPr/>
        </p:nvSpPr>
        <p:spPr>
          <a:xfrm>
            <a:off x="5401541" y="3969490"/>
            <a:ext cx="1049482" cy="369332"/>
          </a:xfrm>
          <a:prstGeom prst="rect">
            <a:avLst/>
          </a:prstGeom>
          <a:noFill/>
        </p:spPr>
        <p:txBody>
          <a:bodyPr wrap="square" rtlCol="0">
            <a:spAutoFit/>
          </a:bodyPr>
          <a:lstStyle/>
          <a:p>
            <a:r>
              <a:rPr lang="en-US" b="1" dirty="0">
                <a:solidFill>
                  <a:srgbClr val="FF0000"/>
                </a:solidFill>
              </a:rPr>
              <a:t>u</a:t>
            </a:r>
            <a:r>
              <a:rPr lang="en-US" b="1" dirty="0" smtClean="0">
                <a:solidFill>
                  <a:srgbClr val="FF0000"/>
                </a:solidFill>
              </a:rPr>
              <a:t>n </a:t>
            </a:r>
            <a:r>
              <a:rPr lang="en-US" b="1" dirty="0" err="1" smtClean="0">
                <a:solidFill>
                  <a:srgbClr val="FF0000"/>
                </a:solidFill>
              </a:rPr>
              <a:t>libro</a:t>
            </a:r>
            <a:endParaRPr lang="en-US" b="1" dirty="0">
              <a:solidFill>
                <a:srgbClr val="FF0000"/>
              </a:solidFill>
            </a:endParaRPr>
          </a:p>
        </p:txBody>
      </p:sp>
      <p:sp>
        <p:nvSpPr>
          <p:cNvPr id="16" name="TextBox 15"/>
          <p:cNvSpPr txBox="1"/>
          <p:nvPr/>
        </p:nvSpPr>
        <p:spPr>
          <a:xfrm>
            <a:off x="4191000" y="4495800"/>
            <a:ext cx="1049482" cy="369332"/>
          </a:xfrm>
          <a:prstGeom prst="rect">
            <a:avLst/>
          </a:prstGeom>
          <a:noFill/>
        </p:spPr>
        <p:txBody>
          <a:bodyPr wrap="square" rtlCol="0">
            <a:spAutoFit/>
          </a:bodyPr>
          <a:lstStyle/>
          <a:p>
            <a:r>
              <a:rPr lang="en-US" b="1" dirty="0">
                <a:solidFill>
                  <a:srgbClr val="FF0000"/>
                </a:solidFill>
              </a:rPr>
              <a:t>l</a:t>
            </a:r>
            <a:r>
              <a:rPr lang="en-US" b="1" dirty="0" smtClean="0">
                <a:solidFill>
                  <a:srgbClr val="FF0000"/>
                </a:solidFill>
              </a:rPr>
              <a:t>a </a:t>
            </a:r>
            <a:r>
              <a:rPr lang="en-US" b="1" dirty="0" err="1" smtClean="0">
                <a:solidFill>
                  <a:srgbClr val="FF0000"/>
                </a:solidFill>
              </a:rPr>
              <a:t>tarea</a:t>
            </a:r>
            <a:endParaRPr lang="en-US" b="1" dirty="0">
              <a:solidFill>
                <a:srgbClr val="FF0000"/>
              </a:solidFill>
            </a:endParaRPr>
          </a:p>
        </p:txBody>
      </p:sp>
      <p:sp>
        <p:nvSpPr>
          <p:cNvPr id="17" name="TextBox 16"/>
          <p:cNvSpPr txBox="1"/>
          <p:nvPr/>
        </p:nvSpPr>
        <p:spPr>
          <a:xfrm>
            <a:off x="5867400" y="5029200"/>
            <a:ext cx="1219200" cy="369332"/>
          </a:xfrm>
          <a:prstGeom prst="rect">
            <a:avLst/>
          </a:prstGeom>
          <a:noFill/>
        </p:spPr>
        <p:txBody>
          <a:bodyPr wrap="square" rtlCol="0">
            <a:spAutoFit/>
          </a:bodyPr>
          <a:lstStyle/>
          <a:p>
            <a:r>
              <a:rPr lang="en-US" b="1" dirty="0">
                <a:solidFill>
                  <a:srgbClr val="FF0000"/>
                </a:solidFill>
              </a:rPr>
              <a:t>l</a:t>
            </a:r>
            <a:r>
              <a:rPr lang="en-US" b="1" dirty="0" smtClean="0">
                <a:solidFill>
                  <a:srgbClr val="FF0000"/>
                </a:solidFill>
              </a:rPr>
              <a:t>a comida</a:t>
            </a:r>
            <a:endParaRPr lang="en-US" b="1" dirty="0">
              <a:solidFill>
                <a:srgbClr val="FF0000"/>
              </a:solidFill>
            </a:endParaRPr>
          </a:p>
        </p:txBody>
      </p:sp>
      <p:sp>
        <p:nvSpPr>
          <p:cNvPr id="18" name="TextBox 17"/>
          <p:cNvSpPr txBox="1"/>
          <p:nvPr/>
        </p:nvSpPr>
        <p:spPr>
          <a:xfrm>
            <a:off x="1981200" y="5334000"/>
            <a:ext cx="1219200" cy="369332"/>
          </a:xfrm>
          <a:prstGeom prst="rect">
            <a:avLst/>
          </a:prstGeom>
          <a:noFill/>
        </p:spPr>
        <p:txBody>
          <a:bodyPr wrap="square" rtlCol="0">
            <a:spAutoFit/>
          </a:bodyPr>
          <a:lstStyle/>
          <a:p>
            <a:r>
              <a:rPr lang="en-US" b="1" dirty="0">
                <a:solidFill>
                  <a:srgbClr val="FF0000"/>
                </a:solidFill>
              </a:rPr>
              <a:t>u</a:t>
            </a:r>
            <a:r>
              <a:rPr lang="en-US" b="1" dirty="0" smtClean="0">
                <a:solidFill>
                  <a:srgbClr val="FF0000"/>
                </a:solidFill>
              </a:rPr>
              <a:t>n DVD</a:t>
            </a:r>
            <a:endParaRPr lang="en-US" b="1" dirty="0">
              <a:solidFill>
                <a:srgbClr val="FF0000"/>
              </a:solidFill>
            </a:endParaRPr>
          </a:p>
        </p:txBody>
      </p:sp>
    </p:spTree>
    <p:extLst>
      <p:ext uri="{BB962C8B-B14F-4D97-AF65-F5344CB8AC3E}">
        <p14:creationId xmlns:p14="http://schemas.microsoft.com/office/powerpoint/2010/main" val="7862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dirty="0" err="1" smtClean="0"/>
              <a:t>Practica</a:t>
            </a:r>
            <a:r>
              <a:rPr lang="en-US" b="1" dirty="0" smtClean="0"/>
              <a:t>! ¿</a:t>
            </a:r>
            <a:r>
              <a:rPr lang="en-US" b="1" dirty="0" err="1" smtClean="0"/>
              <a:t>Te</a:t>
            </a:r>
            <a:r>
              <a:rPr lang="en-US" b="1" dirty="0" smtClean="0"/>
              <a:t> </a:t>
            </a:r>
            <a:r>
              <a:rPr lang="en-US" b="1" dirty="0" err="1" smtClean="0"/>
              <a:t>gusta</a:t>
            </a:r>
            <a:r>
              <a:rPr lang="en-US" b="1" dirty="0" smtClean="0"/>
              <a:t>?, pg. 34</a:t>
            </a:r>
            <a:endParaRPr lang="en-US" b="1" dirty="0"/>
          </a:p>
        </p:txBody>
      </p:sp>
      <p:sp>
        <p:nvSpPr>
          <p:cNvPr id="3" name="TextBox 2"/>
          <p:cNvSpPr txBox="1"/>
          <p:nvPr/>
        </p:nvSpPr>
        <p:spPr>
          <a:xfrm>
            <a:off x="1046018" y="1600200"/>
            <a:ext cx="7793182" cy="4524315"/>
          </a:xfrm>
          <a:prstGeom prst="rect">
            <a:avLst/>
          </a:prstGeom>
          <a:noFill/>
        </p:spPr>
        <p:txBody>
          <a:bodyPr wrap="square" rtlCol="0">
            <a:spAutoFit/>
          </a:bodyPr>
          <a:lstStyle/>
          <a:p>
            <a:r>
              <a:rPr lang="en-US" b="1" dirty="0" err="1" smtClean="0"/>
              <a:t>Explica</a:t>
            </a:r>
            <a:r>
              <a:rPr lang="en-US" b="1" dirty="0" smtClean="0"/>
              <a:t> </a:t>
            </a:r>
            <a:r>
              <a:rPr lang="en-US" b="1" dirty="0" err="1" smtClean="0"/>
              <a:t>si</a:t>
            </a:r>
            <a:r>
              <a:rPr lang="en-US" b="1" dirty="0" smtClean="0"/>
              <a:t> </a:t>
            </a:r>
            <a:r>
              <a:rPr lang="en-US" b="1" dirty="0" err="1" smtClean="0"/>
              <a:t>te</a:t>
            </a:r>
            <a:r>
              <a:rPr lang="en-US" b="1" dirty="0" smtClean="0"/>
              <a:t> </a:t>
            </a:r>
            <a:r>
              <a:rPr lang="en-US" b="1" dirty="0" err="1" smtClean="0"/>
              <a:t>gusta</a:t>
            </a:r>
            <a:r>
              <a:rPr lang="en-US" b="1" dirty="0" smtClean="0"/>
              <a:t> o no </a:t>
            </a:r>
            <a:r>
              <a:rPr lang="en-US" b="1" dirty="0" err="1" smtClean="0"/>
              <a:t>te</a:t>
            </a:r>
            <a:r>
              <a:rPr lang="en-US" b="1" dirty="0" smtClean="0"/>
              <a:t> </a:t>
            </a:r>
            <a:r>
              <a:rPr lang="en-US" b="1" dirty="0" err="1" smtClean="0"/>
              <a:t>gusta</a:t>
            </a:r>
            <a:r>
              <a:rPr lang="en-US" b="1" dirty="0" smtClean="0"/>
              <a:t> comer o </a:t>
            </a:r>
            <a:r>
              <a:rPr lang="en-US" b="1" dirty="0" err="1" smtClean="0"/>
              <a:t>beber</a:t>
            </a:r>
            <a:r>
              <a:rPr lang="en-US" b="1" dirty="0" smtClean="0"/>
              <a:t> </a:t>
            </a:r>
            <a:r>
              <a:rPr lang="en-US" b="1" dirty="0" err="1" smtClean="0"/>
              <a:t>estas</a:t>
            </a:r>
            <a:r>
              <a:rPr lang="en-US" b="1" dirty="0" smtClean="0"/>
              <a:t> </a:t>
            </a:r>
            <a:r>
              <a:rPr lang="en-US" b="1" dirty="0" err="1" smtClean="0"/>
              <a:t>comidas</a:t>
            </a:r>
            <a:r>
              <a:rPr lang="en-US" b="1" dirty="0" smtClean="0"/>
              <a:t> y </a:t>
            </a:r>
            <a:r>
              <a:rPr lang="en-US" b="1" dirty="0" err="1" smtClean="0"/>
              <a:t>bebidas</a:t>
            </a:r>
            <a:r>
              <a:rPr lang="en-US" b="1" dirty="0" smtClean="0"/>
              <a:t>.</a:t>
            </a:r>
          </a:p>
          <a:p>
            <a:endParaRPr lang="en-US" b="1" dirty="0"/>
          </a:p>
          <a:p>
            <a:r>
              <a:rPr lang="en-US" b="1" dirty="0" err="1" smtClean="0"/>
              <a:t>Modelo</a:t>
            </a:r>
            <a:r>
              <a:rPr lang="en-US" b="1" dirty="0" smtClean="0"/>
              <a:t>: 	</a:t>
            </a:r>
            <a:r>
              <a:rPr lang="en-US" b="1" dirty="0" err="1" smtClean="0"/>
              <a:t>beber</a:t>
            </a:r>
            <a:endParaRPr lang="en-US" b="1" dirty="0" smtClean="0"/>
          </a:p>
          <a:p>
            <a:r>
              <a:rPr lang="en-US" b="1" dirty="0"/>
              <a:t>	</a:t>
            </a:r>
            <a:r>
              <a:rPr lang="en-US" i="1" dirty="0" smtClean="0"/>
              <a:t>(No) me </a:t>
            </a:r>
            <a:r>
              <a:rPr lang="en-US" i="1" dirty="0" err="1" smtClean="0"/>
              <a:t>gusta</a:t>
            </a:r>
            <a:r>
              <a:rPr lang="en-US" i="1" dirty="0" smtClean="0"/>
              <a:t> </a:t>
            </a:r>
            <a:r>
              <a:rPr lang="en-US" i="1" dirty="0" err="1" smtClean="0"/>
              <a:t>beber</a:t>
            </a:r>
            <a:r>
              <a:rPr lang="en-US" i="1" dirty="0" smtClean="0"/>
              <a:t> </a:t>
            </a:r>
            <a:r>
              <a:rPr lang="en-US" i="1" dirty="0" err="1" smtClean="0"/>
              <a:t>refrescos</a:t>
            </a:r>
            <a:r>
              <a:rPr lang="en-US" i="1" dirty="0" smtClean="0"/>
              <a:t>.</a:t>
            </a:r>
          </a:p>
          <a:p>
            <a:endParaRPr lang="en-US" b="1" dirty="0" smtClean="0"/>
          </a:p>
          <a:p>
            <a:r>
              <a:rPr lang="en-US" b="1" dirty="0" smtClean="0"/>
              <a:t>	 </a:t>
            </a:r>
            <a:endParaRPr lang="en-US" sz="3200" b="1" dirty="0"/>
          </a:p>
          <a:p>
            <a:pPr marL="342900" indent="-342900">
              <a:buAutoNum type="arabicPeriod"/>
            </a:pPr>
            <a:r>
              <a:rPr lang="en-US" b="1" dirty="0" smtClean="0"/>
              <a:t>comer			2. </a:t>
            </a:r>
            <a:r>
              <a:rPr lang="en-US" b="1" dirty="0" err="1" smtClean="0"/>
              <a:t>beber</a:t>
            </a:r>
            <a:r>
              <a:rPr lang="en-US" b="1" dirty="0" smtClean="0"/>
              <a:t>			3. comer</a:t>
            </a:r>
          </a:p>
          <a:p>
            <a:pPr marL="342900" indent="-342900">
              <a:buAutoNum type="arabicPeriod"/>
            </a:pPr>
            <a:endParaRPr lang="en-US" dirty="0"/>
          </a:p>
          <a:p>
            <a:endParaRPr lang="en-US" dirty="0" smtClean="0"/>
          </a:p>
          <a:p>
            <a:endParaRPr lang="en-US" dirty="0"/>
          </a:p>
          <a:p>
            <a:endParaRPr lang="en-US" dirty="0" smtClean="0"/>
          </a:p>
          <a:p>
            <a:pPr marL="342900" indent="-342900">
              <a:buAutoNum type="arabicPeriod"/>
            </a:pPr>
            <a:endParaRPr lang="en-US" dirty="0"/>
          </a:p>
          <a:p>
            <a:pPr marL="342900" indent="-342900">
              <a:buAutoNum type="arabicPeriod"/>
            </a:pPr>
            <a:endParaRPr lang="en-US" dirty="0" smtClean="0"/>
          </a:p>
          <a:p>
            <a:r>
              <a:rPr lang="en-US" dirty="0" smtClean="0"/>
              <a:t>4</a:t>
            </a:r>
            <a:r>
              <a:rPr lang="en-US" b="1" dirty="0" smtClean="0"/>
              <a:t>.   comer			5. </a:t>
            </a:r>
            <a:r>
              <a:rPr lang="en-US" b="1" dirty="0" err="1" smtClean="0"/>
              <a:t>beber</a:t>
            </a:r>
            <a:r>
              <a:rPr lang="en-US" b="1" dirty="0" smtClean="0"/>
              <a:t>			6. comer</a:t>
            </a:r>
          </a:p>
          <a:p>
            <a:pPr marL="342900" indent="-342900">
              <a:buAutoNum type="arabicPeriod"/>
            </a:pPr>
            <a:endParaRPr lang="en-US" dirty="0"/>
          </a:p>
          <a:p>
            <a:pPr marL="342900" indent="-342900">
              <a:buAutoNum type="arabicPeriod"/>
            </a:pPr>
            <a:endParaRPr lang="en-US" dirty="0"/>
          </a:p>
        </p:txBody>
      </p:sp>
      <p:pic>
        <p:nvPicPr>
          <p:cNvPr id="11" name="Picture 4" descr="http://www.tarladalal.com/glossary/ing/Soft%20drin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516" y="1944934"/>
            <a:ext cx="463911" cy="805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itsmcstiff.files.wordpress.com/2011/04/frenchf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731" y="5562600"/>
            <a:ext cx="759403" cy="891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upload.wikimedia.org/wikipedia/commons/thumb/5/58/Fruit_bowl.jpg/220px-Fruit_bow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048" y="5603584"/>
            <a:ext cx="1077191" cy="974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urbancanteen.com/blog/wp-content/uploads/2009/11/plastic-water-bott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4002" y="5622445"/>
            <a:ext cx="784798" cy="10041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whatscookingamerica.net/History/IceCream/IceCreamCo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00119"/>
            <a:ext cx="813688" cy="1297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epecruzpnl.com/imagenes/Jugo%20de%20Naranja.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967" y="3791923"/>
            <a:ext cx="805162" cy="1064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americanpreppersnetwork.com/wp-content/uploads/2012/06/chocolate-chip-cooki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440" y="3681576"/>
            <a:ext cx="1393984" cy="113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548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dirty="0" err="1" smtClean="0"/>
              <a:t>Practica</a:t>
            </a:r>
            <a:r>
              <a:rPr lang="en-US" b="1" dirty="0" smtClean="0"/>
              <a:t>! ¡</a:t>
            </a:r>
            <a:r>
              <a:rPr lang="en-US" b="1" dirty="0" err="1" smtClean="0"/>
              <a:t>Hace</a:t>
            </a:r>
            <a:r>
              <a:rPr lang="en-US" b="1" dirty="0" smtClean="0"/>
              <a:t> </a:t>
            </a:r>
            <a:r>
              <a:rPr lang="en-US" b="1" dirty="0" err="1" smtClean="0"/>
              <a:t>frío</a:t>
            </a:r>
            <a:r>
              <a:rPr lang="en-US" b="1" dirty="0" smtClean="0"/>
              <a:t>!, pg. 36</a:t>
            </a:r>
            <a:endParaRPr lang="en-US" b="1" dirty="0"/>
          </a:p>
        </p:txBody>
      </p:sp>
      <p:sp>
        <p:nvSpPr>
          <p:cNvPr id="3" name="TextBox 2"/>
          <p:cNvSpPr txBox="1"/>
          <p:nvPr/>
        </p:nvSpPr>
        <p:spPr>
          <a:xfrm>
            <a:off x="1046018" y="1600200"/>
            <a:ext cx="7793182" cy="6647974"/>
          </a:xfrm>
          <a:prstGeom prst="rect">
            <a:avLst/>
          </a:prstGeom>
          <a:noFill/>
        </p:spPr>
        <p:txBody>
          <a:bodyPr wrap="square" rtlCol="0">
            <a:spAutoFit/>
          </a:bodyPr>
          <a:lstStyle/>
          <a:p>
            <a:r>
              <a:rPr lang="en-US" sz="2400" b="1" dirty="0" err="1" smtClean="0"/>
              <a:t>Habla</a:t>
            </a:r>
            <a:r>
              <a:rPr lang="en-US" sz="2400" b="1" dirty="0" smtClean="0"/>
              <a:t> con </a:t>
            </a:r>
            <a:r>
              <a:rPr lang="en-US" sz="2400" b="1" dirty="0" err="1" smtClean="0"/>
              <a:t>otro</a:t>
            </a:r>
            <a:r>
              <a:rPr lang="en-US" sz="2400" b="1" dirty="0" smtClean="0"/>
              <a:t>(a) </a:t>
            </a:r>
            <a:r>
              <a:rPr lang="en-US" sz="2400" b="1" dirty="0" err="1" smtClean="0"/>
              <a:t>estudiante</a:t>
            </a:r>
            <a:r>
              <a:rPr lang="en-US" sz="2400" b="1" dirty="0" smtClean="0"/>
              <a:t> de </a:t>
            </a:r>
            <a:r>
              <a:rPr lang="en-US" sz="2400" b="1" dirty="0" err="1" smtClean="0"/>
              <a:t>qué</a:t>
            </a:r>
            <a:r>
              <a:rPr lang="en-US" sz="2400" b="1" dirty="0" smtClean="0"/>
              <a:t> </a:t>
            </a:r>
            <a:r>
              <a:rPr lang="en-US" sz="2400" b="1" dirty="0" err="1" smtClean="0"/>
              <a:t>te</a:t>
            </a:r>
            <a:r>
              <a:rPr lang="en-US" sz="2400" b="1" dirty="0" smtClean="0"/>
              <a:t> </a:t>
            </a:r>
            <a:r>
              <a:rPr lang="en-US" sz="2400" b="1" dirty="0" err="1" smtClean="0"/>
              <a:t>gusta</a:t>
            </a:r>
            <a:r>
              <a:rPr lang="en-US" sz="2400" b="1" dirty="0" smtClean="0"/>
              <a:t> </a:t>
            </a:r>
            <a:r>
              <a:rPr lang="en-US" sz="2400" b="1" dirty="0" err="1" smtClean="0"/>
              <a:t>hacer</a:t>
            </a:r>
            <a:r>
              <a:rPr lang="en-US" sz="2400" b="1" dirty="0" smtClean="0"/>
              <a:t> en </a:t>
            </a:r>
            <a:r>
              <a:rPr lang="en-US" sz="2400" b="1" dirty="0" err="1" smtClean="0"/>
              <a:t>cada</a:t>
            </a:r>
            <a:r>
              <a:rPr lang="en-US" sz="2400" b="1" dirty="0" smtClean="0"/>
              <a:t> </a:t>
            </a:r>
            <a:r>
              <a:rPr lang="en-US" sz="2400" b="1" dirty="0" err="1" smtClean="0"/>
              <a:t>situación</a:t>
            </a:r>
            <a:r>
              <a:rPr lang="en-US" sz="2400" b="1" dirty="0" smtClean="0"/>
              <a:t>. </a:t>
            </a:r>
          </a:p>
          <a:p>
            <a:endParaRPr lang="en-US" sz="2400" b="1" dirty="0"/>
          </a:p>
          <a:p>
            <a:r>
              <a:rPr lang="en-US" sz="2400" b="1" dirty="0" err="1" smtClean="0"/>
              <a:t>Modelo</a:t>
            </a:r>
            <a:r>
              <a:rPr lang="en-US" sz="2400" b="1" dirty="0" smtClean="0"/>
              <a:t>: 	</a:t>
            </a:r>
            <a:r>
              <a:rPr lang="en-US" sz="2400" b="1" dirty="0" err="1" smtClean="0"/>
              <a:t>Hace</a:t>
            </a:r>
            <a:r>
              <a:rPr lang="en-US" sz="2400" b="1" dirty="0" smtClean="0"/>
              <a:t> </a:t>
            </a:r>
            <a:r>
              <a:rPr lang="en-US" sz="2400" b="1" dirty="0" err="1" smtClean="0"/>
              <a:t>viento</a:t>
            </a:r>
            <a:r>
              <a:rPr lang="en-US" sz="2400" b="1" dirty="0" smtClean="0"/>
              <a:t>.</a:t>
            </a:r>
          </a:p>
          <a:p>
            <a:r>
              <a:rPr lang="en-US" b="1" dirty="0"/>
              <a:t>	</a:t>
            </a:r>
            <a:endParaRPr lang="en-US" b="1" dirty="0" smtClean="0"/>
          </a:p>
          <a:p>
            <a:r>
              <a:rPr lang="en-US" b="1" dirty="0" smtClean="0"/>
              <a:t>	 </a:t>
            </a:r>
            <a:endParaRPr lang="en-US" sz="3200" b="1" dirty="0"/>
          </a:p>
          <a:p>
            <a:pPr marL="342900" indent="-342900">
              <a:buAutoNum type="arabicPeriod"/>
            </a:pPr>
            <a:r>
              <a:rPr lang="en-US" sz="2800" dirty="0" err="1" smtClean="0"/>
              <a:t>Hace</a:t>
            </a:r>
            <a:r>
              <a:rPr lang="en-US" sz="2800" dirty="0" smtClean="0"/>
              <a:t> </a:t>
            </a:r>
            <a:r>
              <a:rPr lang="en-US" sz="2800" dirty="0" err="1" smtClean="0"/>
              <a:t>frío</a:t>
            </a:r>
            <a:r>
              <a:rPr lang="en-US" sz="2800" dirty="0" smtClean="0"/>
              <a:t> y </a:t>
            </a:r>
            <a:r>
              <a:rPr lang="en-US" sz="2800" dirty="0" err="1" smtClean="0"/>
              <a:t>llueve</a:t>
            </a:r>
            <a:r>
              <a:rPr lang="en-US" sz="2800" dirty="0" smtClean="0"/>
              <a:t>.</a:t>
            </a:r>
          </a:p>
          <a:p>
            <a:pPr marL="342900" indent="-342900">
              <a:buAutoNum type="arabicPeriod"/>
            </a:pPr>
            <a:r>
              <a:rPr lang="en-US" sz="2800" dirty="0" err="1" smtClean="0"/>
              <a:t>Hace</a:t>
            </a:r>
            <a:r>
              <a:rPr lang="en-US" sz="2800" dirty="0" smtClean="0"/>
              <a:t> sol. </a:t>
            </a:r>
          </a:p>
          <a:p>
            <a:pPr marL="342900" indent="-342900">
              <a:buAutoNum type="arabicPeriod"/>
            </a:pPr>
            <a:r>
              <a:rPr lang="en-US" sz="2800" dirty="0" err="1" smtClean="0"/>
              <a:t>Hace</a:t>
            </a:r>
            <a:r>
              <a:rPr lang="en-US" sz="2800" dirty="0" smtClean="0"/>
              <a:t> </a:t>
            </a:r>
            <a:r>
              <a:rPr lang="en-US" sz="2800" dirty="0" err="1" smtClean="0"/>
              <a:t>viento</a:t>
            </a:r>
            <a:r>
              <a:rPr lang="en-US" sz="2800" dirty="0" smtClean="0"/>
              <a:t> y </a:t>
            </a:r>
            <a:r>
              <a:rPr lang="en-US" sz="2800" dirty="0" err="1" smtClean="0"/>
              <a:t>hace</a:t>
            </a:r>
            <a:r>
              <a:rPr lang="en-US" sz="2800" dirty="0" smtClean="0"/>
              <a:t> </a:t>
            </a:r>
            <a:r>
              <a:rPr lang="en-US" sz="2800" dirty="0" err="1" smtClean="0"/>
              <a:t>frío</a:t>
            </a:r>
            <a:r>
              <a:rPr lang="en-US" sz="2800" dirty="0" smtClean="0"/>
              <a:t>.</a:t>
            </a:r>
          </a:p>
          <a:p>
            <a:pPr marL="342900" indent="-342900">
              <a:buAutoNum type="arabicPeriod"/>
            </a:pPr>
            <a:r>
              <a:rPr lang="en-US" sz="2800" dirty="0" err="1" smtClean="0"/>
              <a:t>Hace</a:t>
            </a:r>
            <a:r>
              <a:rPr lang="en-US" sz="2800" dirty="0" smtClean="0"/>
              <a:t> </a:t>
            </a:r>
            <a:r>
              <a:rPr lang="en-US" sz="2800" dirty="0" err="1" smtClean="0"/>
              <a:t>calor</a:t>
            </a:r>
            <a:r>
              <a:rPr lang="en-US" sz="2800" dirty="0" smtClean="0"/>
              <a:t>. </a:t>
            </a:r>
          </a:p>
          <a:p>
            <a:pPr marL="342900" indent="-342900">
              <a:buAutoNum type="arabicPeriod"/>
            </a:pPr>
            <a:r>
              <a:rPr lang="en-US" sz="2800" dirty="0" err="1" smtClean="0"/>
              <a:t>Nieva</a:t>
            </a:r>
            <a:r>
              <a:rPr lang="en-US" sz="2800" dirty="0" smtClean="0"/>
              <a:t> y </a:t>
            </a:r>
            <a:r>
              <a:rPr lang="en-US" sz="2800" dirty="0" err="1" smtClean="0"/>
              <a:t>hace</a:t>
            </a:r>
            <a:r>
              <a:rPr lang="en-US" sz="2800" dirty="0" smtClean="0"/>
              <a:t> sol. </a:t>
            </a:r>
          </a:p>
          <a:p>
            <a:pPr marL="342900" indent="-342900">
              <a:buAutoNum type="arabicPeriod"/>
            </a:pPr>
            <a:r>
              <a:rPr lang="en-US" sz="2800" dirty="0" err="1" smtClean="0"/>
              <a:t>Llueve</a:t>
            </a:r>
            <a:r>
              <a:rPr lang="en-US" sz="2800" dirty="0" smtClean="0"/>
              <a:t> y </a:t>
            </a:r>
            <a:r>
              <a:rPr lang="en-US" sz="2800" dirty="0" err="1" smtClean="0"/>
              <a:t>hace</a:t>
            </a:r>
            <a:r>
              <a:rPr lang="en-US" sz="2800" dirty="0" smtClean="0"/>
              <a:t> </a:t>
            </a:r>
            <a:r>
              <a:rPr lang="en-US" sz="2800" dirty="0" err="1" smtClean="0"/>
              <a:t>calor</a:t>
            </a:r>
            <a:r>
              <a:rPr lang="en-US" sz="2800" dirty="0" smtClean="0"/>
              <a:t>. </a:t>
            </a:r>
          </a:p>
          <a:p>
            <a:pPr marL="342900" indent="-342900">
              <a:buAutoNum type="arabicPeriod"/>
            </a:pPr>
            <a:endParaRPr lang="en-US" dirty="0"/>
          </a:p>
          <a:p>
            <a:endParaRPr lang="en-US" dirty="0" smtClean="0"/>
          </a:p>
          <a:p>
            <a:endParaRPr lang="en-US" dirty="0"/>
          </a:p>
          <a:p>
            <a:endParaRPr lang="en-US" dirty="0" smtClean="0"/>
          </a:p>
          <a:p>
            <a:pPr marL="342900" indent="-342900">
              <a:buAutoNum type="arabicPeriod"/>
            </a:pPr>
            <a:endParaRPr lang="en-US" dirty="0"/>
          </a:p>
          <a:p>
            <a:endParaRPr lang="en-US" dirty="0"/>
          </a:p>
          <a:p>
            <a:pPr marL="342900" indent="-342900">
              <a:buAutoNum type="arabicPeriod"/>
            </a:pPr>
            <a:endParaRPr lang="en-US" dirty="0"/>
          </a:p>
        </p:txBody>
      </p:sp>
      <p:sp>
        <p:nvSpPr>
          <p:cNvPr id="5" name="Oval Callout 4"/>
          <p:cNvSpPr/>
          <p:nvPr/>
        </p:nvSpPr>
        <p:spPr>
          <a:xfrm>
            <a:off x="4343399" y="2986392"/>
            <a:ext cx="2362201" cy="85279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4531339" y="3120400"/>
            <a:ext cx="1986320" cy="584775"/>
          </a:xfrm>
          <a:prstGeom prst="rect">
            <a:avLst/>
          </a:prstGeom>
          <a:noFill/>
        </p:spPr>
        <p:txBody>
          <a:bodyPr wrap="square" rtlCol="0">
            <a:spAutoFit/>
          </a:bodyPr>
          <a:lstStyle/>
          <a:p>
            <a:r>
              <a:rPr lang="en-US" sz="1600" b="1" dirty="0" err="1" smtClean="0"/>
              <a:t>Hace</a:t>
            </a:r>
            <a:r>
              <a:rPr lang="en-US" sz="1600" b="1" dirty="0" smtClean="0"/>
              <a:t> </a:t>
            </a:r>
            <a:r>
              <a:rPr lang="en-US" sz="1600" b="1" dirty="0" err="1" smtClean="0"/>
              <a:t>viento</a:t>
            </a:r>
            <a:r>
              <a:rPr lang="en-US" sz="1600" b="1" dirty="0" smtClean="0"/>
              <a:t>. </a:t>
            </a:r>
          </a:p>
          <a:p>
            <a:r>
              <a:rPr lang="en-US" sz="1600" b="1" dirty="0" smtClean="0"/>
              <a:t>¿</a:t>
            </a:r>
            <a:r>
              <a:rPr lang="en-US" sz="1600" b="1" dirty="0" err="1" smtClean="0"/>
              <a:t>Qué</a:t>
            </a:r>
            <a:r>
              <a:rPr lang="en-US" sz="1600" b="1" dirty="0" smtClean="0"/>
              <a:t> </a:t>
            </a:r>
            <a:r>
              <a:rPr lang="en-US" sz="1600" b="1" dirty="0" err="1" smtClean="0"/>
              <a:t>te</a:t>
            </a:r>
            <a:r>
              <a:rPr lang="en-US" sz="1600" b="1" dirty="0" smtClean="0"/>
              <a:t> </a:t>
            </a:r>
            <a:r>
              <a:rPr lang="en-US" sz="1600" b="1" dirty="0" err="1" smtClean="0"/>
              <a:t>gusta</a:t>
            </a:r>
            <a:r>
              <a:rPr lang="en-US" sz="1600" b="1" dirty="0" smtClean="0"/>
              <a:t> </a:t>
            </a:r>
            <a:r>
              <a:rPr lang="en-US" sz="1600" b="1" dirty="0" err="1" smtClean="0"/>
              <a:t>hacer</a:t>
            </a:r>
            <a:r>
              <a:rPr lang="en-US" sz="1600" b="1" dirty="0" smtClean="0"/>
              <a:t>? </a:t>
            </a:r>
            <a:endParaRPr lang="en-US" sz="1600" b="1" dirty="0"/>
          </a:p>
        </p:txBody>
      </p:sp>
      <p:sp>
        <p:nvSpPr>
          <p:cNvPr id="14" name="Oval Callout 13"/>
          <p:cNvSpPr/>
          <p:nvPr/>
        </p:nvSpPr>
        <p:spPr>
          <a:xfrm>
            <a:off x="6723796" y="2934886"/>
            <a:ext cx="2420204" cy="100519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6929080" y="3120400"/>
            <a:ext cx="2291120" cy="584775"/>
          </a:xfrm>
          <a:prstGeom prst="rect">
            <a:avLst/>
          </a:prstGeom>
          <a:noFill/>
        </p:spPr>
        <p:txBody>
          <a:bodyPr wrap="square" rtlCol="0">
            <a:spAutoFit/>
          </a:bodyPr>
          <a:lstStyle/>
          <a:p>
            <a:r>
              <a:rPr lang="en-US" sz="1600" b="1" dirty="0" smtClean="0"/>
              <a:t>Me </a:t>
            </a:r>
            <a:r>
              <a:rPr lang="en-US" sz="1600" b="1" dirty="0" err="1" smtClean="0"/>
              <a:t>gusta</a:t>
            </a:r>
            <a:r>
              <a:rPr lang="en-US" sz="1600" b="1" dirty="0" smtClean="0"/>
              <a:t> </a:t>
            </a:r>
            <a:r>
              <a:rPr lang="en-US" sz="1600" b="1" dirty="0" err="1" smtClean="0"/>
              <a:t>mirar</a:t>
            </a:r>
            <a:r>
              <a:rPr lang="en-US" sz="1600" b="1" dirty="0" smtClean="0"/>
              <a:t> la </a:t>
            </a:r>
            <a:r>
              <a:rPr lang="en-US" sz="1600" b="1" dirty="0" err="1" smtClean="0"/>
              <a:t>televisión</a:t>
            </a:r>
            <a:r>
              <a:rPr lang="en-US" sz="1600" b="1" dirty="0" smtClean="0"/>
              <a:t> o </a:t>
            </a:r>
            <a:r>
              <a:rPr lang="en-US" sz="1600" b="1" dirty="0" err="1" smtClean="0"/>
              <a:t>descansar</a:t>
            </a:r>
            <a:r>
              <a:rPr lang="en-US" sz="1600" b="1" dirty="0" smtClean="0"/>
              <a:t>.</a:t>
            </a:r>
          </a:p>
        </p:txBody>
      </p:sp>
      <p:sp>
        <p:nvSpPr>
          <p:cNvPr id="7" name="TextBox 6"/>
          <p:cNvSpPr txBox="1"/>
          <p:nvPr/>
        </p:nvSpPr>
        <p:spPr>
          <a:xfrm>
            <a:off x="5943600" y="2927866"/>
            <a:ext cx="3048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A</a:t>
            </a:r>
            <a:endParaRPr lang="en-US" dirty="0"/>
          </a:p>
        </p:txBody>
      </p:sp>
      <p:sp>
        <p:nvSpPr>
          <p:cNvPr id="17" name="TextBox 16"/>
          <p:cNvSpPr txBox="1"/>
          <p:nvPr/>
        </p:nvSpPr>
        <p:spPr>
          <a:xfrm>
            <a:off x="8576196" y="2927866"/>
            <a:ext cx="3048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B</a:t>
            </a:r>
          </a:p>
        </p:txBody>
      </p:sp>
    </p:spTree>
    <p:extLst>
      <p:ext uri="{BB962C8B-B14F-4D97-AF65-F5344CB8AC3E}">
        <p14:creationId xmlns:p14="http://schemas.microsoft.com/office/powerpoint/2010/main" val="29560628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n-US" b="1" dirty="0" err="1" smtClean="0"/>
              <a:t>Practica</a:t>
            </a:r>
            <a:r>
              <a:rPr lang="en-US" b="1" dirty="0" smtClean="0"/>
              <a:t>! ¡Me </a:t>
            </a:r>
            <a:r>
              <a:rPr lang="en-US" b="1" dirty="0" err="1" smtClean="0"/>
              <a:t>gusta</a:t>
            </a:r>
            <a:r>
              <a:rPr lang="en-US" b="1" dirty="0" smtClean="0"/>
              <a:t>!, pg. 36</a:t>
            </a:r>
            <a:endParaRPr lang="en-US" b="1" dirty="0"/>
          </a:p>
        </p:txBody>
      </p:sp>
      <p:sp>
        <p:nvSpPr>
          <p:cNvPr id="3" name="TextBox 2"/>
          <p:cNvSpPr txBox="1"/>
          <p:nvPr/>
        </p:nvSpPr>
        <p:spPr>
          <a:xfrm>
            <a:off x="1046018" y="1600200"/>
            <a:ext cx="7793182" cy="4431983"/>
          </a:xfrm>
          <a:prstGeom prst="rect">
            <a:avLst/>
          </a:prstGeom>
          <a:noFill/>
        </p:spPr>
        <p:txBody>
          <a:bodyPr wrap="square" rtlCol="0">
            <a:spAutoFit/>
          </a:bodyPr>
          <a:lstStyle/>
          <a:p>
            <a:r>
              <a:rPr lang="en-US" sz="2400" b="1" dirty="0" err="1" smtClean="0"/>
              <a:t>Escribe</a:t>
            </a:r>
            <a:r>
              <a:rPr lang="en-US" sz="2400" b="1" dirty="0" smtClean="0"/>
              <a:t> </a:t>
            </a:r>
            <a:r>
              <a:rPr lang="en-US" sz="2400" b="1" dirty="0" err="1" smtClean="0"/>
              <a:t>una</a:t>
            </a:r>
            <a:r>
              <a:rPr lang="en-US" sz="2400" b="1" dirty="0" smtClean="0"/>
              <a:t> </a:t>
            </a:r>
            <a:r>
              <a:rPr lang="en-US" sz="2400" b="1" dirty="0" err="1" smtClean="0"/>
              <a:t>lista</a:t>
            </a:r>
            <a:r>
              <a:rPr lang="en-US" sz="2400" b="1" dirty="0" smtClean="0"/>
              <a:t> de </a:t>
            </a:r>
            <a:r>
              <a:rPr lang="en-US" sz="2400" b="1" dirty="0" err="1" smtClean="0"/>
              <a:t>tus</a:t>
            </a:r>
            <a:r>
              <a:rPr lang="en-US" sz="2400" b="1" dirty="0" smtClean="0"/>
              <a:t> </a:t>
            </a:r>
            <a:r>
              <a:rPr lang="en-US" sz="2400" b="1" dirty="0" err="1" smtClean="0"/>
              <a:t>actividades</a:t>
            </a:r>
            <a:r>
              <a:rPr lang="en-US" sz="2400" b="1" dirty="0" smtClean="0"/>
              <a:t> </a:t>
            </a:r>
            <a:r>
              <a:rPr lang="en-US" sz="2400" b="1" dirty="0" err="1" smtClean="0"/>
              <a:t>después</a:t>
            </a:r>
            <a:r>
              <a:rPr lang="en-US" sz="2400" b="1" dirty="0" smtClean="0"/>
              <a:t> de </a:t>
            </a:r>
            <a:r>
              <a:rPr lang="en-US" sz="2400" b="1" dirty="0" err="1" smtClean="0"/>
              <a:t>las</a:t>
            </a:r>
            <a:r>
              <a:rPr lang="en-US" sz="2400" b="1" dirty="0" smtClean="0"/>
              <a:t> </a:t>
            </a:r>
            <a:r>
              <a:rPr lang="en-US" sz="2400" b="1" dirty="0" err="1" smtClean="0"/>
              <a:t>clases</a:t>
            </a:r>
            <a:r>
              <a:rPr lang="en-US" sz="2400" b="1" dirty="0" smtClean="0"/>
              <a:t>. </a:t>
            </a:r>
            <a:r>
              <a:rPr lang="en-US" sz="2400" b="1" dirty="0" err="1" smtClean="0"/>
              <a:t>Luego</a:t>
            </a:r>
            <a:r>
              <a:rPr lang="en-US" sz="2400" b="1" dirty="0" smtClean="0"/>
              <a:t> </a:t>
            </a:r>
            <a:r>
              <a:rPr lang="en-US" sz="2400" b="1" dirty="0" err="1" smtClean="0"/>
              <a:t>compara</a:t>
            </a:r>
            <a:r>
              <a:rPr lang="en-US" sz="2400" b="1" dirty="0" smtClean="0"/>
              <a:t> </a:t>
            </a:r>
            <a:r>
              <a:rPr lang="en-US" sz="2400" b="1" dirty="0" err="1" smtClean="0"/>
              <a:t>las</a:t>
            </a:r>
            <a:r>
              <a:rPr lang="en-US" sz="2400" b="1" dirty="0" smtClean="0"/>
              <a:t> </a:t>
            </a:r>
            <a:r>
              <a:rPr lang="en-US" sz="2400" b="1" dirty="0" err="1" smtClean="0"/>
              <a:t>actividades</a:t>
            </a:r>
            <a:r>
              <a:rPr lang="en-US" sz="2400" b="1" dirty="0" smtClean="0"/>
              <a:t> con </a:t>
            </a:r>
            <a:r>
              <a:rPr lang="en-US" sz="2400" b="1" dirty="0" err="1" smtClean="0"/>
              <a:t>tus</a:t>
            </a:r>
            <a:r>
              <a:rPr lang="en-US" sz="2400" b="1" dirty="0" smtClean="0"/>
              <a:t> </a:t>
            </a:r>
            <a:r>
              <a:rPr lang="en-US" sz="2400" b="1" dirty="0" err="1" smtClean="0"/>
              <a:t>compañeros</a:t>
            </a:r>
            <a:r>
              <a:rPr lang="en-US" sz="2400" b="1" dirty="0" smtClean="0"/>
              <a:t> de </a:t>
            </a:r>
            <a:r>
              <a:rPr lang="en-US" sz="2400" b="1" dirty="0" err="1" smtClean="0"/>
              <a:t>clase</a:t>
            </a:r>
            <a:r>
              <a:rPr lang="en-US" sz="2400" b="1" dirty="0" smtClean="0"/>
              <a:t>.</a:t>
            </a:r>
          </a:p>
          <a:p>
            <a:endParaRPr lang="en-US" sz="2400" b="1" dirty="0"/>
          </a:p>
          <a:p>
            <a:r>
              <a:rPr lang="en-US" sz="2400" b="1" dirty="0" err="1" smtClean="0"/>
              <a:t>Modelo</a:t>
            </a:r>
            <a:r>
              <a:rPr lang="en-US" sz="2400" b="1" dirty="0" smtClean="0"/>
              <a:t>: 	</a:t>
            </a:r>
          </a:p>
          <a:p>
            <a:r>
              <a:rPr lang="en-US" b="1" dirty="0"/>
              <a:t>	</a:t>
            </a:r>
            <a:endParaRPr lang="en-US" b="1" dirty="0" smtClean="0"/>
          </a:p>
          <a:p>
            <a:r>
              <a:rPr lang="en-US" b="1" dirty="0" smtClean="0"/>
              <a:t>	 </a:t>
            </a:r>
            <a:endParaRPr lang="en-US" sz="3200" b="1" dirty="0"/>
          </a:p>
          <a:p>
            <a:endParaRPr lang="en-US" dirty="0"/>
          </a:p>
          <a:p>
            <a:endParaRPr lang="en-US" dirty="0" smtClean="0"/>
          </a:p>
          <a:p>
            <a:endParaRPr lang="en-US" dirty="0"/>
          </a:p>
          <a:p>
            <a:endParaRPr lang="en-US" dirty="0" smtClean="0"/>
          </a:p>
          <a:p>
            <a:pPr marL="342900" indent="-342900">
              <a:buAutoNum type="arabicPeriod"/>
            </a:pPr>
            <a:endParaRPr lang="en-US" dirty="0"/>
          </a:p>
          <a:p>
            <a:endParaRPr lang="en-US" dirty="0"/>
          </a:p>
          <a:p>
            <a:pPr marL="342900" indent="-342900">
              <a:buAutoNum type="arabicPeriod"/>
            </a:pPr>
            <a:endParaRPr lang="en-US" dirty="0"/>
          </a:p>
        </p:txBody>
      </p:sp>
      <p:sp>
        <p:nvSpPr>
          <p:cNvPr id="5" name="Oval Callout 4"/>
          <p:cNvSpPr/>
          <p:nvPr/>
        </p:nvSpPr>
        <p:spPr>
          <a:xfrm>
            <a:off x="304800" y="5257448"/>
            <a:ext cx="2743200" cy="9293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492740" y="5442114"/>
            <a:ext cx="2367320" cy="584775"/>
          </a:xfrm>
          <a:prstGeom prst="rect">
            <a:avLst/>
          </a:prstGeom>
          <a:noFill/>
        </p:spPr>
        <p:txBody>
          <a:bodyPr wrap="square" rtlCol="0">
            <a:spAutoFit/>
          </a:bodyPr>
          <a:lstStyle/>
          <a:p>
            <a:r>
              <a:rPr lang="en-US" sz="1600" b="1" dirty="0" smtClean="0"/>
              <a:t>¿</a:t>
            </a:r>
            <a:r>
              <a:rPr lang="en-US" sz="1600" b="1" dirty="0" err="1" smtClean="0"/>
              <a:t>Te</a:t>
            </a:r>
            <a:r>
              <a:rPr lang="en-US" sz="1600" b="1" dirty="0" smtClean="0"/>
              <a:t> </a:t>
            </a:r>
            <a:r>
              <a:rPr lang="en-US" sz="1600" b="1" dirty="0" err="1" smtClean="0"/>
              <a:t>gusta</a:t>
            </a:r>
            <a:r>
              <a:rPr lang="en-US" sz="1600" b="1" dirty="0" smtClean="0"/>
              <a:t> </a:t>
            </a:r>
            <a:r>
              <a:rPr lang="en-US" sz="1600" b="1" dirty="0" err="1" smtClean="0"/>
              <a:t>pasear</a:t>
            </a:r>
            <a:r>
              <a:rPr lang="en-US" sz="1600" b="1" dirty="0" smtClean="0"/>
              <a:t> </a:t>
            </a:r>
            <a:r>
              <a:rPr lang="en-US" sz="1600" b="1" dirty="0" err="1" smtClean="0"/>
              <a:t>después</a:t>
            </a:r>
            <a:r>
              <a:rPr lang="en-US" sz="1600" b="1" dirty="0" smtClean="0"/>
              <a:t> de </a:t>
            </a:r>
            <a:r>
              <a:rPr lang="en-US" sz="1600" b="1" dirty="0" err="1" smtClean="0"/>
              <a:t>las</a:t>
            </a:r>
            <a:r>
              <a:rPr lang="en-US" sz="1600" b="1" dirty="0" smtClean="0"/>
              <a:t> </a:t>
            </a:r>
            <a:r>
              <a:rPr lang="en-US" sz="1600" b="1" dirty="0" err="1" smtClean="0"/>
              <a:t>clases</a:t>
            </a:r>
            <a:r>
              <a:rPr lang="en-US" sz="1600" b="1" dirty="0" smtClean="0"/>
              <a:t>? </a:t>
            </a:r>
            <a:endParaRPr lang="en-US" sz="1600" b="1" dirty="0"/>
          </a:p>
        </p:txBody>
      </p:sp>
      <p:sp>
        <p:nvSpPr>
          <p:cNvPr id="14" name="Oval Callout 13"/>
          <p:cNvSpPr/>
          <p:nvPr/>
        </p:nvSpPr>
        <p:spPr>
          <a:xfrm>
            <a:off x="3352800" y="5239614"/>
            <a:ext cx="2895600" cy="94717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3769753" y="5407571"/>
            <a:ext cx="2291120" cy="584775"/>
          </a:xfrm>
          <a:prstGeom prst="rect">
            <a:avLst/>
          </a:prstGeom>
          <a:noFill/>
        </p:spPr>
        <p:txBody>
          <a:bodyPr wrap="square" rtlCol="0">
            <a:spAutoFit/>
          </a:bodyPr>
          <a:lstStyle/>
          <a:p>
            <a:r>
              <a:rPr lang="en-US" sz="1600" b="1" dirty="0" err="1" smtClean="0"/>
              <a:t>Sí</a:t>
            </a:r>
            <a:r>
              <a:rPr lang="en-US" sz="1600" b="1" dirty="0" smtClean="0"/>
              <a:t>, me </a:t>
            </a:r>
            <a:r>
              <a:rPr lang="en-US" sz="1600" b="1" dirty="0" err="1" smtClean="0"/>
              <a:t>gusta</a:t>
            </a:r>
            <a:r>
              <a:rPr lang="en-US" sz="1600" b="1" dirty="0" smtClean="0"/>
              <a:t> </a:t>
            </a:r>
            <a:r>
              <a:rPr lang="en-US" sz="1600" b="1" dirty="0" err="1" smtClean="0"/>
              <a:t>pasear</a:t>
            </a:r>
            <a:r>
              <a:rPr lang="en-US" sz="1600" b="1" dirty="0" smtClean="0"/>
              <a:t>. /</a:t>
            </a:r>
          </a:p>
          <a:p>
            <a:r>
              <a:rPr lang="en-US" sz="1600" b="1" dirty="0" smtClean="0"/>
              <a:t>No. No me </a:t>
            </a:r>
            <a:r>
              <a:rPr lang="en-US" sz="1600" b="1" dirty="0" err="1" smtClean="0"/>
              <a:t>gusta</a:t>
            </a:r>
            <a:r>
              <a:rPr lang="en-US" sz="1600" b="1" dirty="0" smtClean="0"/>
              <a:t> </a:t>
            </a:r>
            <a:r>
              <a:rPr lang="en-US" sz="1600" b="1" dirty="0" err="1" smtClean="0"/>
              <a:t>pasear</a:t>
            </a:r>
            <a:r>
              <a:rPr lang="en-US" sz="1600" b="1" dirty="0" smtClean="0"/>
              <a:t>.</a:t>
            </a:r>
          </a:p>
        </p:txBody>
      </p:sp>
      <p:sp>
        <p:nvSpPr>
          <p:cNvPr id="7" name="TextBox 6"/>
          <p:cNvSpPr txBox="1"/>
          <p:nvPr/>
        </p:nvSpPr>
        <p:spPr>
          <a:xfrm>
            <a:off x="2145827" y="5054949"/>
            <a:ext cx="3048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A</a:t>
            </a:r>
            <a:endParaRPr lang="en-US" dirty="0"/>
          </a:p>
        </p:txBody>
      </p:sp>
      <p:sp>
        <p:nvSpPr>
          <p:cNvPr id="17" name="TextBox 16"/>
          <p:cNvSpPr txBox="1"/>
          <p:nvPr/>
        </p:nvSpPr>
        <p:spPr>
          <a:xfrm>
            <a:off x="5682018" y="5072782"/>
            <a:ext cx="3048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B</a:t>
            </a:r>
          </a:p>
        </p:txBody>
      </p:sp>
      <p:sp>
        <p:nvSpPr>
          <p:cNvPr id="4" name="TextBox 3"/>
          <p:cNvSpPr txBox="1"/>
          <p:nvPr/>
        </p:nvSpPr>
        <p:spPr>
          <a:xfrm>
            <a:off x="2541612" y="2971800"/>
            <a:ext cx="385918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lang="en-US" sz="2000" b="1" dirty="0" err="1" smtClean="0">
                <a:latin typeface="Bradley Hand ITC" pitchFamily="66" charset="0"/>
              </a:rPr>
              <a:t>Escribir</a:t>
            </a:r>
            <a:r>
              <a:rPr lang="en-US" sz="2000" b="1" dirty="0" smtClean="0">
                <a:latin typeface="Bradley Hand ITC" pitchFamily="66" charset="0"/>
              </a:rPr>
              <a:t> </a:t>
            </a:r>
            <a:r>
              <a:rPr lang="en-US" sz="2000" b="1" dirty="0" err="1" smtClean="0">
                <a:latin typeface="Bradley Hand ITC" pitchFamily="66" charset="0"/>
              </a:rPr>
              <a:t>correos</a:t>
            </a:r>
            <a:r>
              <a:rPr lang="en-US" sz="2000" b="1" dirty="0" smtClean="0">
                <a:latin typeface="Bradley Hand ITC" pitchFamily="66" charset="0"/>
              </a:rPr>
              <a:t> </a:t>
            </a:r>
            <a:r>
              <a:rPr lang="en-US" sz="2000" b="1" dirty="0" err="1" smtClean="0">
                <a:latin typeface="Bradley Hand ITC" pitchFamily="66" charset="0"/>
              </a:rPr>
              <a:t>electrónicos</a:t>
            </a:r>
            <a:endParaRPr lang="en-US" sz="2000" b="1" dirty="0" smtClean="0">
              <a:latin typeface="Bradley Hand ITC" pitchFamily="66" charset="0"/>
            </a:endParaRPr>
          </a:p>
          <a:p>
            <a:pPr marL="285750" indent="-285750">
              <a:buFontTx/>
              <a:buChar char="-"/>
            </a:pPr>
            <a:r>
              <a:rPr lang="en-US" sz="2000" b="1" dirty="0" err="1" smtClean="0">
                <a:latin typeface="Bradley Hand ITC" pitchFamily="66" charset="0"/>
              </a:rPr>
              <a:t>Practicar</a:t>
            </a:r>
            <a:r>
              <a:rPr lang="en-US" sz="2000" b="1" dirty="0" smtClean="0">
                <a:latin typeface="Bradley Hand ITC" pitchFamily="66" charset="0"/>
              </a:rPr>
              <a:t> </a:t>
            </a:r>
            <a:r>
              <a:rPr lang="en-US" sz="2000" b="1" dirty="0" err="1" smtClean="0">
                <a:latin typeface="Bradley Hand ITC" pitchFamily="66" charset="0"/>
              </a:rPr>
              <a:t>deportes</a:t>
            </a:r>
            <a:endParaRPr lang="en-US" sz="2000" b="1" dirty="0" smtClean="0">
              <a:latin typeface="Bradley Hand ITC" pitchFamily="66" charset="0"/>
            </a:endParaRPr>
          </a:p>
          <a:p>
            <a:pPr marL="285750" indent="-285750">
              <a:buFontTx/>
              <a:buChar char="-"/>
            </a:pPr>
            <a:r>
              <a:rPr lang="en-US" sz="2000" b="1" dirty="0" err="1" smtClean="0">
                <a:latin typeface="Bradley Hand ITC" pitchFamily="66" charset="0"/>
              </a:rPr>
              <a:t>Dibujar</a:t>
            </a:r>
            <a:endParaRPr lang="en-US" sz="2000" b="1" dirty="0" smtClean="0">
              <a:latin typeface="Bradley Hand ITC" pitchFamily="66" charset="0"/>
            </a:endParaRPr>
          </a:p>
          <a:p>
            <a:pPr marL="285750" indent="-285750">
              <a:buFontTx/>
              <a:buChar char="-"/>
            </a:pPr>
            <a:r>
              <a:rPr lang="en-US" sz="2000" b="1" dirty="0" err="1" smtClean="0">
                <a:latin typeface="Bradley Hand ITC" pitchFamily="66" charset="0"/>
              </a:rPr>
              <a:t>Andar</a:t>
            </a:r>
            <a:r>
              <a:rPr lang="en-US" sz="2000" b="1" dirty="0" smtClean="0">
                <a:latin typeface="Bradley Hand ITC" pitchFamily="66" charset="0"/>
              </a:rPr>
              <a:t> en </a:t>
            </a:r>
            <a:r>
              <a:rPr lang="en-US" sz="2000" b="1" dirty="0" err="1" smtClean="0">
                <a:latin typeface="Bradley Hand ITC" pitchFamily="66" charset="0"/>
              </a:rPr>
              <a:t>patineta</a:t>
            </a:r>
            <a:endParaRPr lang="en-US" sz="2000" b="1" dirty="0">
              <a:latin typeface="Bradley Hand ITC" pitchFamily="66" charset="0"/>
            </a:endParaRPr>
          </a:p>
        </p:txBody>
      </p:sp>
    </p:spTree>
    <p:extLst>
      <p:ext uri="{BB962C8B-B14F-4D97-AF65-F5344CB8AC3E}">
        <p14:creationId xmlns:p14="http://schemas.microsoft.com/office/powerpoint/2010/main" val="328147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LEER UN LIBRO</a:t>
            </a:r>
            <a:endParaRPr lang="en-US" b="1" dirty="0"/>
          </a:p>
        </p:txBody>
      </p:sp>
      <p:pic>
        <p:nvPicPr>
          <p:cNvPr id="3074" name="Picture 2" descr="http://philip9876.com/wp-content/uploads/2011/09/child-readin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5228167"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TOCAR LA GUITARRA</a:t>
            </a:r>
            <a:endParaRPr lang="en-US" b="1" dirty="0"/>
          </a:p>
        </p:txBody>
      </p:sp>
      <p:pic>
        <p:nvPicPr>
          <p:cNvPr id="4098" name="Picture 2" descr="http://people.bukiki.com/wp-content/uploads/2009/08/bukiki-guitar-les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762" y="1893158"/>
            <a:ext cx="46482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DIBUJAR</a:t>
            </a:r>
            <a:endParaRPr lang="en-US" b="1" dirty="0"/>
          </a:p>
        </p:txBody>
      </p:sp>
      <p:pic>
        <p:nvPicPr>
          <p:cNvPr id="5122" name="Picture 2" descr="http://www.explore-drawing-and-painting.com/images/how-to-draw-hands-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447800"/>
            <a:ext cx="3708400" cy="470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ESCRIBIR CORREOS ELECTRÓNICOS</a:t>
            </a:r>
            <a:endParaRPr lang="en-US" b="1" dirty="0"/>
          </a:p>
        </p:txBody>
      </p:sp>
      <p:pic>
        <p:nvPicPr>
          <p:cNvPr id="1026" name="Picture 2" descr="http://static.guim.co.uk/sys-images/Guardian/About/General/2012/4/1/1333289341691/Email-on-computer-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881094" cy="412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525</Words>
  <Application>Microsoft Office PowerPoint</Application>
  <PresentationFormat>On-screen Show (4:3)</PresentationFormat>
  <Paragraphs>211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Advancemos  Unidad 1 Lección 1</vt:lpstr>
      <vt:lpstr>¿Qué te gusta hacer?</vt:lpstr>
      <vt:lpstr>HABLAR POR TELÉFONO</vt:lpstr>
      <vt:lpstr>ALQUILAR UN DVD</vt:lpstr>
      <vt:lpstr>ESCUCHAR MÚSICA</vt:lpstr>
      <vt:lpstr>LEER UN LIBRO</vt:lpstr>
      <vt:lpstr>TOCAR LA GUITARRA</vt:lpstr>
      <vt:lpstr>DIBUJAR</vt:lpstr>
      <vt:lpstr>ESCRIBIR CORREOS ELECTRÓNICOS</vt:lpstr>
      <vt:lpstr>ESTUDIAR</vt:lpstr>
      <vt:lpstr>PRACTICAR DEPORTES</vt:lpstr>
      <vt:lpstr>PASEAR</vt:lpstr>
      <vt:lpstr>CORRER</vt:lpstr>
      <vt:lpstr>MONTAR EN BICICLETA</vt:lpstr>
      <vt:lpstr>JUGAR FÚTBOL</vt:lpstr>
      <vt:lpstr>ANDAR EN PATINETA</vt:lpstr>
      <vt:lpstr>TPR Activity</vt:lpstr>
      <vt:lpstr>COMPRAR</vt:lpstr>
      <vt:lpstr>PREPARAR LA COMIDA</vt:lpstr>
      <vt:lpstr>COMER</vt:lpstr>
      <vt:lpstr>BEBER</vt:lpstr>
      <vt:lpstr>MIRAR LA TELEVISIÓN</vt:lpstr>
      <vt:lpstr>TRABAJAR</vt:lpstr>
      <vt:lpstr>PASAR UN RATO CON LOS AMIGOS</vt:lpstr>
      <vt:lpstr>HACER LA TAREA</vt:lpstr>
      <vt:lpstr>DESCANSAR</vt:lpstr>
      <vt:lpstr>APRENDER EL ESPAÑOL</vt:lpstr>
      <vt:lpstr>MÁS VOCABULARIO</vt:lpstr>
      <vt:lpstr>TPR Activity</vt:lpstr>
      <vt:lpstr>¡A ti te toca!</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Comprar 2. Preparar la comida 3. Comer 4. Beber 5. Mirar la televisión 6. Trabajar 7. Pasar un rato con los amigos 8. Hacer la tarea 9. Descansar 10. Aprender el español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1. Hablar por teléfono 2. Alquilar un DVD 3. Escuchar música 4. Leer un libro 5. Tocar la guitarra 6. Dibujar 7. Escribir correos electrónicos 8. Estudiar 9. Practicar deportes 10. Pasear 11. Correr 12. Montar en bicicleta 13. Jugar al fútbol 14. Andar en patineta   </vt:lpstr>
      <vt:lpstr>1. Comprar 2. Preparar la comida 3. Comer 4. Beber 5. Mirar la televisión 6. Trabajar 7. Pasar un rato con los amigos 8. Hacer la tarea 9. Descansar 10. Aprender el español   </vt:lpstr>
      <vt:lpstr>¡Practica! El sábado, pg. 34</vt:lpstr>
      <vt:lpstr>¡Practica! ¿Te gusta?, pg. 34</vt:lpstr>
      <vt:lpstr>¡Practica! ¡Hace frío!, pg. 36</vt:lpstr>
      <vt:lpstr>¡Practica! ¡Me gusta!, pg. 36</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Advancemos  Unidad 1 Lección 1</dc:title>
  <dc:creator>Dawn</dc:creator>
  <cp:lastModifiedBy>Dawn</cp:lastModifiedBy>
  <cp:revision>43</cp:revision>
  <dcterms:created xsi:type="dcterms:W3CDTF">2011-11-28T02:20:10Z</dcterms:created>
  <dcterms:modified xsi:type="dcterms:W3CDTF">2012-10-25T00:36:10Z</dcterms:modified>
</cp:coreProperties>
</file>