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AEFB-67CE-4934-B325-FA6E33FAC24E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621F-D09A-49DA-A6D9-FA9AB2AB9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6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AEFB-67CE-4934-B325-FA6E33FAC24E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621F-D09A-49DA-A6D9-FA9AB2AB9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5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AEFB-67CE-4934-B325-FA6E33FAC24E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621F-D09A-49DA-A6D9-FA9AB2AB9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77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AEFB-67CE-4934-B325-FA6E33FAC24E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621F-D09A-49DA-A6D9-FA9AB2AB9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96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AEFB-67CE-4934-B325-FA6E33FAC24E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621F-D09A-49DA-A6D9-FA9AB2AB9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84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AEFB-67CE-4934-B325-FA6E33FAC24E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621F-D09A-49DA-A6D9-FA9AB2AB9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AEFB-67CE-4934-B325-FA6E33FAC24E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621F-D09A-49DA-A6D9-FA9AB2AB9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82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AEFB-67CE-4934-B325-FA6E33FAC24E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621F-D09A-49DA-A6D9-FA9AB2AB9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91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AEFB-67CE-4934-B325-FA6E33FAC24E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621F-D09A-49DA-A6D9-FA9AB2AB9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9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AEFB-67CE-4934-B325-FA6E33FAC24E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621F-D09A-49DA-A6D9-FA9AB2AB9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45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AEFB-67CE-4934-B325-FA6E33FAC24E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A621F-D09A-49DA-A6D9-FA9AB2AB9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12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EAEFB-67CE-4934-B325-FA6E33FAC24E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A621F-D09A-49DA-A6D9-FA9AB2AB9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2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solidFill>
                  <a:srgbClr val="0070C0"/>
                </a:solidFill>
                <a:latin typeface="Comic Sans MS" pitchFamily="66" charset="0"/>
              </a:rPr>
              <a:t>Los </a:t>
            </a:r>
            <a:r>
              <a:rPr lang="en-US" sz="5000" b="1" dirty="0" err="1" smtClean="0">
                <a:solidFill>
                  <a:srgbClr val="0070C0"/>
                </a:solidFill>
                <a:latin typeface="Comic Sans MS" pitchFamily="66" charset="0"/>
              </a:rPr>
              <a:t>días</a:t>
            </a:r>
            <a:r>
              <a:rPr lang="en-US" sz="5000" b="1" dirty="0" smtClean="0">
                <a:solidFill>
                  <a:srgbClr val="0070C0"/>
                </a:solidFill>
                <a:latin typeface="Comic Sans MS" pitchFamily="66" charset="0"/>
              </a:rPr>
              <a:t> de la </a:t>
            </a:r>
            <a:r>
              <a:rPr lang="en-US" sz="5000" b="1" dirty="0" err="1" smtClean="0">
                <a:solidFill>
                  <a:srgbClr val="0070C0"/>
                </a:solidFill>
                <a:latin typeface="Comic Sans MS" pitchFamily="66" charset="0"/>
              </a:rPr>
              <a:t>semana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>
                <a:latin typeface="Comic Sans MS" pitchFamily="66" charset="0"/>
              </a:rPr>
              <a:t>The days of the week</a:t>
            </a:r>
            <a:endParaRPr lang="en-US" sz="2800" dirty="0">
              <a:latin typeface="Comic Sans MS" pitchFamily="66" charset="0"/>
            </a:endParaRPr>
          </a:p>
        </p:txBody>
      </p:sp>
      <p:pic>
        <p:nvPicPr>
          <p:cNvPr id="1026" name="Picture 2" descr="http://theacademyarc.com/assets/images/Images/large_Wall%20Calendar%20Clip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81400"/>
            <a:ext cx="3591531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13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859"/>
            <a:ext cx="8229600" cy="10969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Comic Sans MS" pitchFamily="66" charset="0"/>
              </a:rPr>
              <a:t>¿</a:t>
            </a:r>
            <a:r>
              <a:rPr lang="en-US" sz="3600" b="1" dirty="0" err="1" smtClean="0">
                <a:solidFill>
                  <a:srgbClr val="0070C0"/>
                </a:solidFill>
                <a:latin typeface="Comic Sans MS" pitchFamily="66" charset="0"/>
              </a:rPr>
              <a:t>Qué</a:t>
            </a:r>
            <a:r>
              <a:rPr lang="en-US" sz="36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Comic Sans MS" pitchFamily="66" charset="0"/>
              </a:rPr>
              <a:t>día</a:t>
            </a:r>
            <a:r>
              <a:rPr lang="en-US" sz="36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Comic Sans MS" pitchFamily="66" charset="0"/>
              </a:rPr>
              <a:t>es</a:t>
            </a:r>
            <a:r>
              <a:rPr lang="en-US" sz="3600" b="1" dirty="0" smtClean="0">
                <a:solidFill>
                  <a:srgbClr val="0070C0"/>
                </a:solidFill>
                <a:latin typeface="Comic Sans MS" pitchFamily="66" charset="0"/>
              </a:rPr>
              <a:t>?</a:t>
            </a:r>
            <a:endParaRPr lang="en-US" sz="36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118" y="838200"/>
            <a:ext cx="8382000" cy="990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b="1" dirty="0" smtClean="0">
                <a:latin typeface="Comic Sans MS" pitchFamily="66" charset="0"/>
              </a:rPr>
              <a:t>Ask a partner what day of the week it is. He or she will tell you what day of the week today is and what tomorrow is. </a:t>
            </a:r>
          </a:p>
          <a:p>
            <a:pPr marL="0" indent="0">
              <a:buNone/>
            </a:pPr>
            <a:endParaRPr lang="en-US" sz="7200" b="1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sz="7200" b="1" dirty="0" err="1" smtClean="0">
                <a:latin typeface="Comic Sans MS" pitchFamily="66" charset="0"/>
              </a:rPr>
              <a:t>Modelo</a:t>
            </a:r>
            <a:r>
              <a:rPr lang="en-US" sz="7200" b="1" dirty="0" smtClean="0">
                <a:latin typeface="Comic Sans MS" pitchFamily="66" charset="0"/>
              </a:rPr>
              <a:t>: 6</a:t>
            </a:r>
          </a:p>
          <a:p>
            <a:pPr marL="0" indent="0">
              <a:buNone/>
            </a:pPr>
            <a:r>
              <a:rPr lang="en-US" sz="7200" b="1" dirty="0" smtClean="0">
                <a:latin typeface="Comic Sans MS" pitchFamily="66" charset="0"/>
              </a:rPr>
              <a:t>A: ¿</a:t>
            </a:r>
            <a:r>
              <a:rPr lang="en-US" sz="7200" b="1" dirty="0" err="1" smtClean="0">
                <a:latin typeface="Comic Sans MS" pitchFamily="66" charset="0"/>
              </a:rPr>
              <a:t>Qué</a:t>
            </a:r>
            <a:r>
              <a:rPr lang="en-US" sz="7200" b="1" dirty="0" smtClean="0">
                <a:latin typeface="Comic Sans MS" pitchFamily="66" charset="0"/>
              </a:rPr>
              <a:t> </a:t>
            </a:r>
            <a:r>
              <a:rPr lang="en-US" sz="7200" b="1" dirty="0" err="1" smtClean="0">
                <a:latin typeface="Comic Sans MS" pitchFamily="66" charset="0"/>
              </a:rPr>
              <a:t>día</a:t>
            </a:r>
            <a:r>
              <a:rPr lang="en-US" sz="7200" b="1" dirty="0" smtClean="0">
                <a:latin typeface="Comic Sans MS" pitchFamily="66" charset="0"/>
              </a:rPr>
              <a:t> </a:t>
            </a:r>
            <a:r>
              <a:rPr lang="en-US" sz="7200" b="1" dirty="0" err="1" smtClean="0">
                <a:latin typeface="Comic Sans MS" pitchFamily="66" charset="0"/>
              </a:rPr>
              <a:t>es</a:t>
            </a:r>
            <a:r>
              <a:rPr lang="en-US" sz="7200" b="1" dirty="0" smtClean="0">
                <a:latin typeface="Comic Sans MS" pitchFamily="66" charset="0"/>
              </a:rPr>
              <a:t> el 6?</a:t>
            </a:r>
          </a:p>
          <a:p>
            <a:pPr marL="0" indent="0">
              <a:buNone/>
            </a:pPr>
            <a:r>
              <a:rPr lang="en-US" sz="7200" b="1" dirty="0" smtClean="0">
                <a:latin typeface="Comic Sans MS" pitchFamily="66" charset="0"/>
              </a:rPr>
              <a:t>B: </a:t>
            </a:r>
            <a:r>
              <a:rPr lang="en-US" sz="7200" b="1" dirty="0" err="1">
                <a:latin typeface="Comic Sans MS" pitchFamily="66" charset="0"/>
              </a:rPr>
              <a:t>E</a:t>
            </a:r>
            <a:r>
              <a:rPr lang="en-US" sz="7200" b="1" dirty="0" err="1" smtClean="0">
                <a:latin typeface="Comic Sans MS" pitchFamily="66" charset="0"/>
              </a:rPr>
              <a:t>s</a:t>
            </a:r>
            <a:r>
              <a:rPr lang="en-US" sz="7200" b="1" dirty="0" smtClean="0">
                <a:latin typeface="Comic Sans MS" pitchFamily="66" charset="0"/>
              </a:rPr>
              <a:t> </a:t>
            </a:r>
            <a:r>
              <a:rPr lang="en-US" sz="7200" b="1" dirty="0" err="1" smtClean="0">
                <a:latin typeface="Comic Sans MS" pitchFamily="66" charset="0"/>
              </a:rPr>
              <a:t>martes</a:t>
            </a:r>
            <a:r>
              <a:rPr lang="en-US" sz="7200" b="1" dirty="0" smtClean="0">
                <a:latin typeface="Comic Sans MS" pitchFamily="66" charset="0"/>
              </a:rPr>
              <a:t>. El 7 </a:t>
            </a:r>
            <a:r>
              <a:rPr lang="en-US" sz="7200" b="1" dirty="0" err="1" smtClean="0">
                <a:latin typeface="Comic Sans MS" pitchFamily="66" charset="0"/>
              </a:rPr>
              <a:t>es</a:t>
            </a:r>
            <a:r>
              <a:rPr lang="en-US" sz="7200" b="1" dirty="0" smtClean="0">
                <a:latin typeface="Comic Sans MS" pitchFamily="66" charset="0"/>
              </a:rPr>
              <a:t> </a:t>
            </a:r>
            <a:r>
              <a:rPr lang="en-US" sz="7200" b="1" dirty="0" err="1" smtClean="0">
                <a:latin typeface="Comic Sans MS" pitchFamily="66" charset="0"/>
              </a:rPr>
              <a:t>miércoles</a:t>
            </a:r>
            <a:r>
              <a:rPr lang="en-US" sz="7200" b="1" dirty="0" smtClean="0">
                <a:latin typeface="Comic Sans MS" pitchFamily="66" charset="0"/>
              </a:rPr>
              <a:t>. </a:t>
            </a:r>
          </a:p>
          <a:p>
            <a:pPr marL="0" indent="0">
              <a:buNone/>
            </a:pPr>
            <a:endParaRPr lang="en-US" sz="4400" b="1" dirty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US" sz="55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Picture 2" descr="http://www.prairierootsresearch.com/wp-content/uploads/2012/09/october-2012-calend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506" y="2584637"/>
            <a:ext cx="5562600" cy="417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3016624"/>
            <a:ext cx="2743200" cy="330797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itchFamily="34" charset="0"/>
              <a:buAutoNum type="arabicPeriod"/>
            </a:pPr>
            <a:r>
              <a:rPr lang="en-US" sz="3300" b="1" dirty="0" smtClean="0">
                <a:latin typeface="Comic Sans MS" pitchFamily="66" charset="0"/>
              </a:rPr>
              <a:t>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300" b="1" dirty="0" smtClean="0">
                <a:latin typeface="Comic Sans MS" pitchFamily="66" charset="0"/>
              </a:rPr>
              <a:t>12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300" b="1" dirty="0" smtClean="0">
                <a:latin typeface="Comic Sans MS" pitchFamily="66" charset="0"/>
              </a:rPr>
              <a:t>28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300" b="1" dirty="0" smtClean="0">
                <a:latin typeface="Comic Sans MS" pitchFamily="66" charset="0"/>
              </a:rPr>
              <a:t>15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300" b="1" dirty="0" smtClean="0">
                <a:latin typeface="Comic Sans MS" pitchFamily="66" charset="0"/>
              </a:rPr>
              <a:t>18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300" b="1" dirty="0" smtClean="0">
                <a:latin typeface="Comic Sans MS" pitchFamily="66" charset="0"/>
              </a:rPr>
              <a:t>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300" b="1" dirty="0" smtClean="0">
                <a:latin typeface="Comic Sans MS" pitchFamily="66" charset="0"/>
              </a:rPr>
              <a:t>20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3300" b="1" dirty="0" smtClean="0">
                <a:latin typeface="Comic Sans MS" pitchFamily="66" charset="0"/>
              </a:rPr>
              <a:t>16</a:t>
            </a:r>
          </a:p>
          <a:p>
            <a:pPr marL="0" indent="0">
              <a:buFont typeface="Arial" pitchFamily="34" charset="0"/>
              <a:buNone/>
            </a:pPr>
            <a:endParaRPr lang="en-US" sz="4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55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95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solidFill>
                  <a:srgbClr val="0070C0"/>
                </a:solidFill>
              </a:rPr>
              <a:t>Los </a:t>
            </a:r>
            <a:r>
              <a:rPr lang="en-US" sz="5000" b="1" dirty="0" err="1" smtClean="0">
                <a:solidFill>
                  <a:srgbClr val="0070C0"/>
                </a:solidFill>
              </a:rPr>
              <a:t>días</a:t>
            </a:r>
            <a:r>
              <a:rPr lang="en-US" sz="5000" b="1" dirty="0" smtClean="0">
                <a:solidFill>
                  <a:srgbClr val="0070C0"/>
                </a:solidFill>
              </a:rPr>
              <a:t> de la </a:t>
            </a:r>
            <a:r>
              <a:rPr lang="en-US" sz="5000" b="1" dirty="0" err="1" smtClean="0">
                <a:solidFill>
                  <a:srgbClr val="0070C0"/>
                </a:solidFill>
              </a:rPr>
              <a:t>semana</a:t>
            </a:r>
            <a:endParaRPr lang="en-US" sz="5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e</a:t>
            </a:r>
            <a:r>
              <a:rPr lang="en-US" sz="4000" b="1" dirty="0" smtClean="0">
                <a:solidFill>
                  <a:srgbClr val="00B050"/>
                </a:solidFill>
              </a:rPr>
              <a:t>l </a:t>
            </a:r>
            <a:r>
              <a:rPr lang="en-US" sz="4000" b="1" dirty="0" err="1" smtClean="0">
                <a:solidFill>
                  <a:srgbClr val="00B050"/>
                </a:solidFill>
              </a:rPr>
              <a:t>lunes</a:t>
            </a:r>
            <a:endParaRPr lang="en-US" sz="4000" b="1" dirty="0" smtClean="0">
              <a:solidFill>
                <a:srgbClr val="00B050"/>
              </a:solidFill>
            </a:endParaRPr>
          </a:p>
          <a:p>
            <a:r>
              <a:rPr lang="en-US" sz="4000" b="1" dirty="0">
                <a:solidFill>
                  <a:srgbClr val="FF0000"/>
                </a:solidFill>
              </a:rPr>
              <a:t>e</a:t>
            </a:r>
            <a:r>
              <a:rPr lang="en-US" sz="4000" b="1" dirty="0" smtClean="0">
                <a:solidFill>
                  <a:srgbClr val="FF0000"/>
                </a:solidFill>
              </a:rPr>
              <a:t>l </a:t>
            </a:r>
            <a:r>
              <a:rPr lang="en-US" sz="4000" b="1" dirty="0" err="1" smtClean="0">
                <a:solidFill>
                  <a:srgbClr val="FF0000"/>
                </a:solidFill>
              </a:rPr>
              <a:t>martes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r>
              <a:rPr lang="en-US" sz="4000" b="1" dirty="0">
                <a:solidFill>
                  <a:srgbClr val="7030A0"/>
                </a:solidFill>
              </a:rPr>
              <a:t>e</a:t>
            </a:r>
            <a:r>
              <a:rPr lang="en-US" sz="4000" b="1" dirty="0" smtClean="0">
                <a:solidFill>
                  <a:srgbClr val="7030A0"/>
                </a:solidFill>
              </a:rPr>
              <a:t>l </a:t>
            </a:r>
            <a:r>
              <a:rPr lang="en-US" sz="4000" b="1" dirty="0" err="1" smtClean="0">
                <a:solidFill>
                  <a:srgbClr val="7030A0"/>
                </a:solidFill>
              </a:rPr>
              <a:t>miércoles</a:t>
            </a:r>
            <a:endParaRPr lang="en-US" sz="4000" b="1" dirty="0" smtClean="0">
              <a:solidFill>
                <a:srgbClr val="7030A0"/>
              </a:solidFill>
            </a:endParaRPr>
          </a:p>
          <a:p>
            <a:r>
              <a:rPr lang="en-US" sz="4000" b="1" dirty="0">
                <a:solidFill>
                  <a:srgbClr val="002060"/>
                </a:solidFill>
              </a:rPr>
              <a:t>e</a:t>
            </a:r>
            <a:r>
              <a:rPr lang="en-US" sz="4000" b="1" dirty="0" smtClean="0">
                <a:solidFill>
                  <a:srgbClr val="002060"/>
                </a:solidFill>
              </a:rPr>
              <a:t>l </a:t>
            </a:r>
            <a:r>
              <a:rPr lang="en-US" sz="4000" b="1" dirty="0" err="1" smtClean="0">
                <a:solidFill>
                  <a:srgbClr val="002060"/>
                </a:solidFill>
              </a:rPr>
              <a:t>jueves</a:t>
            </a:r>
            <a:endParaRPr lang="en-US" sz="4000" b="1" dirty="0" smtClean="0">
              <a:solidFill>
                <a:srgbClr val="002060"/>
              </a:solidFill>
            </a:endParaRPr>
          </a:p>
          <a:p>
            <a:r>
              <a:rPr lang="en-US" sz="4000" b="1" dirty="0">
                <a:solidFill>
                  <a:srgbClr val="FFC000"/>
                </a:solidFill>
              </a:rPr>
              <a:t>e</a:t>
            </a:r>
            <a:r>
              <a:rPr lang="en-US" sz="4000" b="1" dirty="0" smtClean="0">
                <a:solidFill>
                  <a:srgbClr val="FFC000"/>
                </a:solidFill>
              </a:rPr>
              <a:t>l </a:t>
            </a:r>
            <a:r>
              <a:rPr lang="en-US" sz="4000" b="1" dirty="0" err="1" smtClean="0">
                <a:solidFill>
                  <a:srgbClr val="FFC000"/>
                </a:solidFill>
              </a:rPr>
              <a:t>viernes</a:t>
            </a:r>
            <a:endParaRPr lang="en-US" sz="4000" b="1" dirty="0" smtClean="0">
              <a:solidFill>
                <a:srgbClr val="FFC000"/>
              </a:solidFill>
            </a:endParaRPr>
          </a:p>
          <a:p>
            <a:r>
              <a:rPr lang="en-US" sz="4000" b="1" dirty="0">
                <a:solidFill>
                  <a:srgbClr val="0070C0"/>
                </a:solidFill>
              </a:rPr>
              <a:t>e</a:t>
            </a:r>
            <a:r>
              <a:rPr lang="en-US" sz="4000" b="1" dirty="0" smtClean="0">
                <a:solidFill>
                  <a:srgbClr val="0070C0"/>
                </a:solidFill>
              </a:rPr>
              <a:t>l </a:t>
            </a:r>
            <a:r>
              <a:rPr lang="en-US" sz="4000" b="1" dirty="0" err="1" smtClean="0">
                <a:solidFill>
                  <a:srgbClr val="0070C0"/>
                </a:solidFill>
              </a:rPr>
              <a:t>sábado</a:t>
            </a:r>
            <a:endParaRPr lang="en-US" sz="4000" b="1" dirty="0" smtClean="0">
              <a:solidFill>
                <a:srgbClr val="0070C0"/>
              </a:solidFill>
            </a:endParaRPr>
          </a:p>
          <a:p>
            <a:r>
              <a:rPr lang="en-US" sz="4000" b="1" dirty="0">
                <a:solidFill>
                  <a:srgbClr val="C00000"/>
                </a:solidFill>
              </a:rPr>
              <a:t>e</a:t>
            </a:r>
            <a:r>
              <a:rPr lang="en-US" sz="4000" b="1" dirty="0" smtClean="0">
                <a:solidFill>
                  <a:srgbClr val="C00000"/>
                </a:solidFill>
              </a:rPr>
              <a:t>l </a:t>
            </a:r>
            <a:r>
              <a:rPr lang="en-US" sz="4000" b="1" dirty="0" err="1" smtClean="0">
                <a:solidFill>
                  <a:srgbClr val="C00000"/>
                </a:solidFill>
              </a:rPr>
              <a:t>domingo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pic>
        <p:nvPicPr>
          <p:cNvPr id="3074" name="Picture 2" descr="http://www.thezerosbeforetheone.com/wordpress/wp-content/uploads/2011/08/7-days-of-the-wee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362" y="1905000"/>
            <a:ext cx="3429000" cy="341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47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70C0"/>
                </a:solidFill>
                <a:latin typeface="Comic Sans MS" pitchFamily="66" charset="0"/>
              </a:rPr>
              <a:t>¡</a:t>
            </a:r>
            <a:r>
              <a:rPr lang="en-US" i="1" dirty="0" err="1" smtClean="0">
                <a:solidFill>
                  <a:srgbClr val="0070C0"/>
                </a:solidFill>
                <a:latin typeface="Comic Sans MS" pitchFamily="66" charset="0"/>
              </a:rPr>
              <a:t>Recuerda</a:t>
            </a:r>
            <a:r>
              <a:rPr lang="en-US" i="1" dirty="0" smtClean="0">
                <a:solidFill>
                  <a:srgbClr val="0070C0"/>
                </a:solidFill>
                <a:latin typeface="Comic Sans MS" pitchFamily="66" charset="0"/>
              </a:rPr>
              <a:t>!</a:t>
            </a:r>
            <a:endParaRPr lang="en-US" i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ebdings" pitchFamily="18" charset="2"/>
              <a:buChar char="8"/>
            </a:pP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days of the week are </a:t>
            </a:r>
            <a:r>
              <a:rPr lang="en-US" u="sng" dirty="0" smtClean="0">
                <a:solidFill>
                  <a:srgbClr val="0070C0"/>
                </a:solidFill>
                <a:latin typeface="Comic Sans MS" pitchFamily="66" charset="0"/>
              </a:rPr>
              <a:t>not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capitalized</a:t>
            </a:r>
          </a:p>
          <a:p>
            <a:pPr>
              <a:buFont typeface="Webdings" pitchFamily="18" charset="2"/>
              <a:buChar char="8"/>
            </a:pP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 all days are masculine</a:t>
            </a:r>
          </a:p>
          <a:p>
            <a:pPr>
              <a:buFont typeface="Webdings" pitchFamily="18" charset="2"/>
              <a:buChar char="8"/>
            </a:pP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 use </a:t>
            </a:r>
            <a:r>
              <a:rPr lang="ja-JP" altLang="en-US" dirty="0" smtClean="0">
                <a:solidFill>
                  <a:srgbClr val="0070C0"/>
                </a:solidFill>
                <a:latin typeface="Comic Sans MS" pitchFamily="66" charset="0"/>
              </a:rPr>
              <a:t>“</a:t>
            </a:r>
            <a:r>
              <a:rPr lang="en-US" altLang="ja-JP" dirty="0" smtClean="0">
                <a:solidFill>
                  <a:srgbClr val="0070C0"/>
                </a:solidFill>
                <a:latin typeface="Comic Sans MS" pitchFamily="66" charset="0"/>
              </a:rPr>
              <a:t>el</a:t>
            </a:r>
            <a:r>
              <a:rPr lang="ja-JP" altLang="en-US" dirty="0" smtClean="0">
                <a:solidFill>
                  <a:srgbClr val="0070C0"/>
                </a:solidFill>
                <a:latin typeface="Comic Sans MS" pitchFamily="66" charset="0"/>
              </a:rPr>
              <a:t>”</a:t>
            </a:r>
            <a:r>
              <a:rPr lang="en-US" altLang="ja-JP" dirty="0" smtClean="0">
                <a:solidFill>
                  <a:srgbClr val="0070C0"/>
                </a:solidFill>
                <a:latin typeface="Comic Sans MS" pitchFamily="66" charset="0"/>
              </a:rPr>
              <a:t> or </a:t>
            </a:r>
            <a:r>
              <a:rPr lang="ja-JP" altLang="en-US" dirty="0" smtClean="0">
                <a:solidFill>
                  <a:srgbClr val="0070C0"/>
                </a:solidFill>
                <a:latin typeface="Comic Sans MS" pitchFamily="66" charset="0"/>
              </a:rPr>
              <a:t>“</a:t>
            </a:r>
            <a:r>
              <a:rPr lang="en-US" altLang="ja-JP" dirty="0" smtClean="0">
                <a:solidFill>
                  <a:srgbClr val="0070C0"/>
                </a:solidFill>
                <a:latin typeface="Comic Sans MS" pitchFamily="66" charset="0"/>
              </a:rPr>
              <a:t>los</a:t>
            </a:r>
            <a:r>
              <a:rPr lang="ja-JP" altLang="en-US" dirty="0" smtClean="0">
                <a:solidFill>
                  <a:srgbClr val="0070C0"/>
                </a:solidFill>
                <a:latin typeface="Comic Sans MS" pitchFamily="66" charset="0"/>
              </a:rPr>
              <a:t>”</a:t>
            </a:r>
            <a:r>
              <a:rPr lang="en-US" altLang="ja-JP" dirty="0" smtClean="0">
                <a:solidFill>
                  <a:srgbClr val="0070C0"/>
                </a:solidFill>
                <a:latin typeface="Comic Sans MS" pitchFamily="66" charset="0"/>
              </a:rPr>
              <a:t> to say </a:t>
            </a:r>
            <a:r>
              <a:rPr lang="ja-JP" altLang="en-US" dirty="0" smtClean="0">
                <a:solidFill>
                  <a:srgbClr val="0070C0"/>
                </a:solidFill>
                <a:latin typeface="Comic Sans MS" pitchFamily="66" charset="0"/>
              </a:rPr>
              <a:t>“</a:t>
            </a:r>
            <a:r>
              <a:rPr lang="en-US" altLang="ja-JP" dirty="0" smtClean="0">
                <a:solidFill>
                  <a:srgbClr val="0070C0"/>
                </a:solidFill>
                <a:latin typeface="Comic Sans MS" pitchFamily="66" charset="0"/>
              </a:rPr>
              <a:t>on…</a:t>
            </a:r>
            <a:r>
              <a:rPr lang="ja-JP" altLang="en-US" dirty="0" smtClean="0">
                <a:solidFill>
                  <a:srgbClr val="0070C0"/>
                </a:solidFill>
                <a:latin typeface="Comic Sans MS" pitchFamily="66" charset="0"/>
              </a:rPr>
              <a:t>”</a:t>
            </a:r>
            <a:endParaRPr lang="en-US" altLang="ja-JP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Font typeface="Webdings" pitchFamily="18" charset="2"/>
              <a:buChar char="8"/>
            </a:pP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 only </a:t>
            </a:r>
            <a:r>
              <a:rPr lang="en-US" i="1" dirty="0" err="1" smtClean="0">
                <a:solidFill>
                  <a:srgbClr val="0070C0"/>
                </a:solidFill>
                <a:latin typeface="Comic Sans MS" pitchFamily="66" charset="0"/>
              </a:rPr>
              <a:t>sábado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and </a:t>
            </a:r>
            <a:r>
              <a:rPr lang="en-US" i="1" dirty="0" err="1" smtClean="0">
                <a:solidFill>
                  <a:srgbClr val="0070C0"/>
                </a:solidFill>
                <a:latin typeface="Comic Sans MS" pitchFamily="66" charset="0"/>
              </a:rPr>
              <a:t>domingo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have plurals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en-US" i="1" dirty="0" smtClean="0">
                <a:solidFill>
                  <a:srgbClr val="0070C0"/>
                </a:solidFill>
                <a:latin typeface="Comic Sans MS" pitchFamily="66" charset="0"/>
              </a:rPr>
              <a:t>los </a:t>
            </a:r>
            <a:r>
              <a:rPr lang="en-US" i="1" dirty="0" err="1" smtClean="0">
                <a:solidFill>
                  <a:srgbClr val="0070C0"/>
                </a:solidFill>
                <a:latin typeface="Comic Sans MS" pitchFamily="66" charset="0"/>
              </a:rPr>
              <a:t>sábados</a:t>
            </a:r>
            <a:endParaRPr lang="en-US" i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  <a:latin typeface="Comic Sans MS" pitchFamily="66" charset="0"/>
              </a:rPr>
              <a:t>	los </a:t>
            </a:r>
            <a:r>
              <a:rPr lang="en-US" i="1" dirty="0" err="1" smtClean="0">
                <a:solidFill>
                  <a:srgbClr val="0070C0"/>
                </a:solidFill>
                <a:latin typeface="Comic Sans MS" pitchFamily="66" charset="0"/>
              </a:rPr>
              <a:t>domingos</a:t>
            </a:r>
            <a:endParaRPr lang="en-US" i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Font typeface="Webdings" pitchFamily="18" charset="2"/>
              <a:buChar char="8"/>
            </a:pP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 the Latino calendar begins </a:t>
            </a:r>
            <a:r>
              <a:rPr lang="en-US" i="1" dirty="0" smtClean="0">
                <a:solidFill>
                  <a:srgbClr val="0070C0"/>
                </a:solidFill>
                <a:latin typeface="Comic Sans MS" pitchFamily="66" charset="0"/>
              </a:rPr>
              <a:t>el </a:t>
            </a:r>
            <a:r>
              <a:rPr lang="en-US" i="1" dirty="0" err="1" smtClean="0">
                <a:solidFill>
                  <a:srgbClr val="0070C0"/>
                </a:solidFill>
                <a:latin typeface="Comic Sans MS" pitchFamily="66" charset="0"/>
              </a:rPr>
              <a:t>lunes</a:t>
            </a:r>
            <a:endParaRPr lang="en-US" i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4" name="Picture 33" descr="c:\Program Files\Microsoft Office\Clipart\standard\stddir2\bs00606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"/>
            <a:ext cx="1676400" cy="1358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165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elearnspanishlanguage.com/graphics/marz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2" y="14416"/>
            <a:ext cx="9315450" cy="71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30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Comic Sans MS" pitchFamily="66" charset="0"/>
              </a:rPr>
              <a:t>Vocabulario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mic Sans MS" pitchFamily="66" charset="0"/>
              </a:rPr>
              <a:t>sobre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  <a:latin typeface="Comic Sans MS" pitchFamily="66" charset="0"/>
              </a:rPr>
              <a:t>calendario</a:t>
            </a:r>
            <a:endParaRPr lang="en-US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en-US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sz="5500" b="1" dirty="0">
                <a:solidFill>
                  <a:srgbClr val="00B050"/>
                </a:solidFill>
                <a:latin typeface="Comic Sans MS" pitchFamily="66" charset="0"/>
              </a:rPr>
              <a:t>e</a:t>
            </a:r>
            <a:r>
              <a:rPr lang="en-US" sz="5500" b="1" dirty="0" smtClean="0">
                <a:solidFill>
                  <a:srgbClr val="00B050"/>
                </a:solidFill>
                <a:latin typeface="Comic Sans MS" pitchFamily="66" charset="0"/>
              </a:rPr>
              <a:t>l </a:t>
            </a:r>
            <a:r>
              <a:rPr lang="en-US" sz="5500" b="1" dirty="0" err="1" smtClean="0">
                <a:solidFill>
                  <a:srgbClr val="00B050"/>
                </a:solidFill>
                <a:latin typeface="Comic Sans MS" pitchFamily="66" charset="0"/>
              </a:rPr>
              <a:t>calendario</a:t>
            </a:r>
            <a:r>
              <a:rPr lang="en-US" sz="5500" b="1" dirty="0" smtClean="0">
                <a:solidFill>
                  <a:srgbClr val="00B050"/>
                </a:solidFill>
                <a:latin typeface="Comic Sans MS" pitchFamily="66" charset="0"/>
              </a:rPr>
              <a:t>		the calendar</a:t>
            </a:r>
          </a:p>
          <a:p>
            <a:pPr marL="0" indent="0">
              <a:buNone/>
            </a:pPr>
            <a:endParaRPr lang="en-US" sz="55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sz="5500" b="1" dirty="0" err="1" smtClean="0">
                <a:solidFill>
                  <a:srgbClr val="FF0000"/>
                </a:solidFill>
                <a:latin typeface="Comic Sans MS" pitchFamily="66" charset="0"/>
              </a:rPr>
              <a:t>día</a:t>
            </a:r>
            <a:r>
              <a:rPr lang="en-US" sz="5500" b="1" dirty="0" smtClean="0">
                <a:solidFill>
                  <a:srgbClr val="FF0000"/>
                </a:solidFill>
                <a:latin typeface="Comic Sans MS" pitchFamily="66" charset="0"/>
              </a:rPr>
              <a:t>				day</a:t>
            </a:r>
          </a:p>
          <a:p>
            <a:pPr marL="0" indent="0">
              <a:buNone/>
            </a:pPr>
            <a:r>
              <a:rPr lang="en-US" sz="5500" b="1" dirty="0" err="1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US" sz="5500" b="1" dirty="0" err="1" smtClean="0">
                <a:solidFill>
                  <a:srgbClr val="FF0000"/>
                </a:solidFill>
                <a:latin typeface="Comic Sans MS" pitchFamily="66" charset="0"/>
              </a:rPr>
              <a:t>emana</a:t>
            </a:r>
            <a:r>
              <a:rPr lang="en-US" sz="5500" b="1" dirty="0" smtClean="0">
                <a:solidFill>
                  <a:srgbClr val="FF0000"/>
                </a:solidFill>
                <a:latin typeface="Comic Sans MS" pitchFamily="66" charset="0"/>
              </a:rPr>
              <a:t>			week</a:t>
            </a:r>
          </a:p>
          <a:p>
            <a:pPr marL="0" indent="0">
              <a:buNone/>
            </a:pPr>
            <a:r>
              <a:rPr lang="en-US" sz="5500" b="1" dirty="0" err="1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en-US" sz="5500" b="1" dirty="0" err="1" smtClean="0">
                <a:solidFill>
                  <a:srgbClr val="FF0000"/>
                </a:solidFill>
                <a:latin typeface="Comic Sans MS" pitchFamily="66" charset="0"/>
              </a:rPr>
              <a:t>es</a:t>
            </a:r>
            <a:r>
              <a:rPr lang="en-US" sz="5500" b="1" dirty="0" smtClean="0">
                <a:solidFill>
                  <a:srgbClr val="FF0000"/>
                </a:solidFill>
                <a:latin typeface="Comic Sans MS" pitchFamily="66" charset="0"/>
              </a:rPr>
              <a:t>				month</a:t>
            </a:r>
          </a:p>
          <a:p>
            <a:pPr marL="0" indent="0">
              <a:buNone/>
            </a:pPr>
            <a:r>
              <a:rPr lang="en-US" sz="5500" b="1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5500" b="1" dirty="0" err="1" smtClean="0">
                <a:solidFill>
                  <a:srgbClr val="FF0000"/>
                </a:solidFill>
                <a:latin typeface="Comic Sans MS" pitchFamily="66" charset="0"/>
              </a:rPr>
              <a:t>ño</a:t>
            </a:r>
            <a:r>
              <a:rPr lang="en-US" sz="5500" b="1" dirty="0" smtClean="0">
                <a:solidFill>
                  <a:srgbClr val="FF0000"/>
                </a:solidFill>
                <a:latin typeface="Comic Sans MS" pitchFamily="66" charset="0"/>
              </a:rPr>
              <a:t>				year</a:t>
            </a:r>
          </a:p>
          <a:p>
            <a:pPr marL="0" indent="0">
              <a:buNone/>
            </a:pPr>
            <a:endParaRPr lang="en-US" sz="55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sz="5500" b="1" dirty="0" err="1" smtClean="0">
                <a:solidFill>
                  <a:srgbClr val="7030A0"/>
                </a:solidFill>
                <a:latin typeface="Comic Sans MS" pitchFamily="66" charset="0"/>
              </a:rPr>
              <a:t>ayer</a:t>
            </a:r>
            <a:r>
              <a:rPr lang="en-US" sz="5500" b="1" dirty="0" smtClean="0">
                <a:solidFill>
                  <a:srgbClr val="7030A0"/>
                </a:solidFill>
                <a:latin typeface="Comic Sans MS" pitchFamily="66" charset="0"/>
              </a:rPr>
              <a:t>			yesterday</a:t>
            </a:r>
          </a:p>
          <a:p>
            <a:pPr marL="0" indent="0">
              <a:buNone/>
            </a:pPr>
            <a:r>
              <a:rPr lang="en-US" sz="5500" b="1" dirty="0" smtClean="0">
                <a:solidFill>
                  <a:srgbClr val="7030A0"/>
                </a:solidFill>
                <a:latin typeface="Comic Sans MS" pitchFamily="66" charset="0"/>
              </a:rPr>
              <a:t>hoy				today</a:t>
            </a:r>
          </a:p>
          <a:p>
            <a:pPr marL="0" indent="0">
              <a:buNone/>
            </a:pPr>
            <a:r>
              <a:rPr lang="en-US" sz="5500" b="1" dirty="0" err="1" smtClean="0">
                <a:solidFill>
                  <a:srgbClr val="7030A0"/>
                </a:solidFill>
                <a:latin typeface="Comic Sans MS" pitchFamily="66" charset="0"/>
              </a:rPr>
              <a:t>mañana</a:t>
            </a:r>
            <a:r>
              <a:rPr lang="en-US" sz="5500" b="1" dirty="0" smtClean="0">
                <a:solidFill>
                  <a:srgbClr val="7030A0"/>
                </a:solidFill>
                <a:latin typeface="Comic Sans MS" pitchFamily="66" charset="0"/>
              </a:rPr>
              <a:t>			tomorrow</a:t>
            </a:r>
            <a:endParaRPr lang="en-US" sz="55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85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  <a:latin typeface="Comic Sans MS" pitchFamily="66" charset="0"/>
              </a:rPr>
              <a:t>¿</a:t>
            </a:r>
            <a:r>
              <a:rPr lang="en-US" sz="6000" b="1" dirty="0" err="1" smtClean="0">
                <a:solidFill>
                  <a:srgbClr val="0070C0"/>
                </a:solidFill>
                <a:latin typeface="Comic Sans MS" pitchFamily="66" charset="0"/>
              </a:rPr>
              <a:t>Qué</a:t>
            </a:r>
            <a:r>
              <a:rPr lang="en-US" sz="60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  <a:latin typeface="Comic Sans MS" pitchFamily="66" charset="0"/>
              </a:rPr>
              <a:t>significa</a:t>
            </a:r>
            <a:r>
              <a:rPr lang="en-US" sz="60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  <a:latin typeface="Comic Sans MS" pitchFamily="66" charset="0"/>
              </a:rPr>
              <a:t>las</a:t>
            </a:r>
            <a:r>
              <a:rPr lang="en-US" sz="60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  <a:latin typeface="Comic Sans MS" pitchFamily="66" charset="0"/>
              </a:rPr>
              <a:t>preguntas</a:t>
            </a:r>
            <a:r>
              <a:rPr lang="en-US" sz="6000" b="1" dirty="0" smtClean="0">
                <a:solidFill>
                  <a:srgbClr val="0070C0"/>
                </a:solidFill>
                <a:latin typeface="Comic Sans MS" pitchFamily="66" charset="0"/>
              </a:rPr>
              <a:t>?</a:t>
            </a:r>
            <a:endParaRPr lang="en-US" sz="6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315200" cy="48768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sz="4900" b="1" dirty="0" smtClean="0">
                <a:solidFill>
                  <a:srgbClr val="FF0000"/>
                </a:solidFill>
                <a:latin typeface="Comic Sans MS" pitchFamily="66" charset="0"/>
              </a:rPr>
              <a:t>¿</a:t>
            </a:r>
            <a:r>
              <a:rPr lang="en-US" sz="4900" b="1" dirty="0" err="1" smtClean="0">
                <a:solidFill>
                  <a:srgbClr val="FF0000"/>
                </a:solidFill>
                <a:latin typeface="Comic Sans MS" pitchFamily="66" charset="0"/>
              </a:rPr>
              <a:t>Qué</a:t>
            </a:r>
            <a:r>
              <a:rPr lang="en-US" sz="49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4900" b="1" dirty="0" err="1" smtClean="0">
                <a:solidFill>
                  <a:srgbClr val="FF0000"/>
                </a:solidFill>
                <a:latin typeface="Comic Sans MS" pitchFamily="66" charset="0"/>
              </a:rPr>
              <a:t>día</a:t>
            </a:r>
            <a:r>
              <a:rPr lang="en-US" sz="49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4900" b="1" dirty="0" err="1" smtClean="0">
                <a:solidFill>
                  <a:srgbClr val="FF0000"/>
                </a:solidFill>
                <a:latin typeface="Comic Sans MS" pitchFamily="66" charset="0"/>
              </a:rPr>
              <a:t>es</a:t>
            </a:r>
            <a:r>
              <a:rPr lang="en-US" sz="4900" b="1" dirty="0" smtClean="0">
                <a:solidFill>
                  <a:srgbClr val="FF0000"/>
                </a:solidFill>
                <a:latin typeface="Comic Sans MS" pitchFamily="66" charset="0"/>
              </a:rPr>
              <a:t> hoy?</a:t>
            </a:r>
          </a:p>
          <a:p>
            <a:pPr marL="0" indent="0">
              <a:buNone/>
            </a:pPr>
            <a:endParaRPr lang="en-US" sz="49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sz="4900" b="1" dirty="0" smtClean="0">
                <a:solidFill>
                  <a:srgbClr val="FF0000"/>
                </a:solidFill>
                <a:latin typeface="Comic Sans MS" pitchFamily="66" charset="0"/>
              </a:rPr>
              <a:t>¿</a:t>
            </a:r>
            <a:r>
              <a:rPr lang="en-US" sz="4900" b="1" dirty="0" err="1" smtClean="0">
                <a:solidFill>
                  <a:srgbClr val="FF0000"/>
                </a:solidFill>
                <a:latin typeface="Comic Sans MS" pitchFamily="66" charset="0"/>
              </a:rPr>
              <a:t>Qué</a:t>
            </a:r>
            <a:r>
              <a:rPr lang="en-US" sz="49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4900" b="1" dirty="0" err="1" smtClean="0">
                <a:solidFill>
                  <a:srgbClr val="FF0000"/>
                </a:solidFill>
                <a:latin typeface="Comic Sans MS" pitchFamily="66" charset="0"/>
              </a:rPr>
              <a:t>día</a:t>
            </a:r>
            <a:r>
              <a:rPr lang="en-US" sz="49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4900" b="1" dirty="0" err="1" smtClean="0">
                <a:solidFill>
                  <a:srgbClr val="FF0000"/>
                </a:solidFill>
                <a:latin typeface="Comic Sans MS" pitchFamily="66" charset="0"/>
              </a:rPr>
              <a:t>es</a:t>
            </a:r>
            <a:r>
              <a:rPr lang="en-US" sz="49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4900" b="1" dirty="0" err="1" smtClean="0">
                <a:solidFill>
                  <a:srgbClr val="FF0000"/>
                </a:solidFill>
                <a:latin typeface="Comic Sans MS" pitchFamily="66" charset="0"/>
              </a:rPr>
              <a:t>mañana</a:t>
            </a:r>
            <a:r>
              <a:rPr lang="en-US" sz="4900" b="1" dirty="0" smtClean="0">
                <a:solidFill>
                  <a:srgbClr val="FF0000"/>
                </a:solidFill>
                <a:latin typeface="Comic Sans MS" pitchFamily="66" charset="0"/>
              </a:rPr>
              <a:t>?</a:t>
            </a:r>
          </a:p>
          <a:p>
            <a:pPr marL="0" indent="0">
              <a:buNone/>
            </a:pPr>
            <a:endParaRPr lang="en-US" sz="49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sz="4900" b="1" dirty="0" smtClean="0">
                <a:solidFill>
                  <a:srgbClr val="FF0000"/>
                </a:solidFill>
                <a:latin typeface="Comic Sans MS" pitchFamily="66" charset="0"/>
              </a:rPr>
              <a:t>¿</a:t>
            </a:r>
            <a:r>
              <a:rPr lang="en-US" sz="4900" b="1" dirty="0" err="1" smtClean="0">
                <a:solidFill>
                  <a:srgbClr val="FF0000"/>
                </a:solidFill>
                <a:latin typeface="Comic Sans MS" pitchFamily="66" charset="0"/>
              </a:rPr>
              <a:t>Cuáles</a:t>
            </a:r>
            <a:r>
              <a:rPr lang="en-US" sz="4900" b="1" dirty="0" smtClean="0">
                <a:solidFill>
                  <a:srgbClr val="FF0000"/>
                </a:solidFill>
                <a:latin typeface="Comic Sans MS" pitchFamily="66" charset="0"/>
              </a:rPr>
              <a:t> son los </a:t>
            </a:r>
            <a:r>
              <a:rPr lang="en-US" sz="4900" b="1" dirty="0" err="1" smtClean="0">
                <a:solidFill>
                  <a:srgbClr val="FF0000"/>
                </a:solidFill>
                <a:latin typeface="Comic Sans MS" pitchFamily="66" charset="0"/>
              </a:rPr>
              <a:t>días</a:t>
            </a:r>
            <a:r>
              <a:rPr lang="en-US" sz="4900" b="1" dirty="0" smtClean="0">
                <a:solidFill>
                  <a:srgbClr val="FF0000"/>
                </a:solidFill>
                <a:latin typeface="Comic Sans MS" pitchFamily="66" charset="0"/>
              </a:rPr>
              <a:t> de la </a:t>
            </a:r>
            <a:r>
              <a:rPr lang="en-US" sz="4900" b="1" dirty="0" err="1" smtClean="0">
                <a:solidFill>
                  <a:srgbClr val="FF0000"/>
                </a:solidFill>
                <a:latin typeface="Comic Sans MS" pitchFamily="66" charset="0"/>
              </a:rPr>
              <a:t>semana</a:t>
            </a:r>
            <a:r>
              <a:rPr lang="en-US" sz="4900" b="1" dirty="0" smtClean="0">
                <a:solidFill>
                  <a:srgbClr val="FF0000"/>
                </a:solidFill>
                <a:latin typeface="Comic Sans MS" pitchFamily="66" charset="0"/>
              </a:rPr>
              <a:t>?</a:t>
            </a:r>
          </a:p>
          <a:p>
            <a:pPr marL="0" indent="0">
              <a:buNone/>
            </a:pPr>
            <a:endParaRPr lang="en-US" sz="55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82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B050"/>
                </a:solidFill>
                <a:latin typeface="Comic Sans MS" pitchFamily="66" charset="0"/>
              </a:rPr>
              <a:t>¿</a:t>
            </a:r>
            <a:r>
              <a:rPr lang="en-US" sz="5400" dirty="0" err="1" smtClean="0">
                <a:solidFill>
                  <a:srgbClr val="00B050"/>
                </a:solidFill>
                <a:latin typeface="Comic Sans MS" pitchFamily="66" charset="0"/>
              </a:rPr>
              <a:t>Qué</a:t>
            </a:r>
            <a:r>
              <a:rPr lang="en-US" sz="54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Comic Sans MS" pitchFamily="66" charset="0"/>
              </a:rPr>
              <a:t>día</a:t>
            </a:r>
            <a:r>
              <a:rPr lang="en-US" sz="54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Comic Sans MS" pitchFamily="66" charset="0"/>
              </a:rPr>
              <a:t>es</a:t>
            </a:r>
            <a:r>
              <a:rPr lang="en-US" sz="5400" dirty="0" smtClean="0">
                <a:solidFill>
                  <a:srgbClr val="00B050"/>
                </a:solidFill>
                <a:latin typeface="Comic Sans MS" pitchFamily="66" charset="0"/>
              </a:rPr>
              <a:t>…?</a:t>
            </a:r>
            <a:endParaRPr lang="en-US" sz="54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1026" name="Picture 2" descr="http://www.prairierootsresearch.com/wp-content/uploads/2012/09/october-2012-calend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6477000" cy="48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24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  <a:latin typeface="Comic Sans MS" pitchFamily="66" charset="0"/>
              </a:rPr>
              <a:t>Los </a:t>
            </a:r>
            <a:r>
              <a:rPr lang="en-US" sz="6000" b="1" dirty="0" err="1" smtClean="0">
                <a:solidFill>
                  <a:srgbClr val="0070C0"/>
                </a:solidFill>
                <a:latin typeface="Comic Sans MS" pitchFamily="66" charset="0"/>
              </a:rPr>
              <a:t>días</a:t>
            </a:r>
            <a:endParaRPr lang="en-US" sz="6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315200" cy="4876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Comic Sans MS" pitchFamily="66" charset="0"/>
              </a:rPr>
              <a:t>Complete each list with the missing day of the week. 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914400" indent="-914400">
              <a:buAutoNum type="arabicPeriod"/>
            </a:pPr>
            <a:r>
              <a:rPr lang="en-US" sz="4900" b="1" dirty="0" err="1" smtClean="0">
                <a:latin typeface="Comic Sans MS" pitchFamily="66" charset="0"/>
              </a:rPr>
              <a:t>Lunes</a:t>
            </a:r>
            <a:r>
              <a:rPr lang="en-US" sz="4900" b="1" dirty="0" smtClean="0">
                <a:latin typeface="Comic Sans MS" pitchFamily="66" charset="0"/>
              </a:rPr>
              <a:t>, _____ </a:t>
            </a:r>
            <a:r>
              <a:rPr lang="en-US" sz="4900" b="1" dirty="0" err="1" smtClean="0">
                <a:latin typeface="Comic Sans MS" pitchFamily="66" charset="0"/>
              </a:rPr>
              <a:t>miércoles</a:t>
            </a:r>
            <a:r>
              <a:rPr lang="en-US" sz="4900" b="1" dirty="0" smtClean="0">
                <a:latin typeface="Comic Sans MS" pitchFamily="66" charset="0"/>
              </a:rPr>
              <a:t>, </a:t>
            </a:r>
            <a:r>
              <a:rPr lang="en-US" sz="4900" b="1" dirty="0" err="1" smtClean="0">
                <a:latin typeface="Comic Sans MS" pitchFamily="66" charset="0"/>
              </a:rPr>
              <a:t>jueves</a:t>
            </a:r>
            <a:r>
              <a:rPr lang="en-US" sz="4900" b="1" dirty="0" smtClean="0">
                <a:latin typeface="Comic Sans MS" pitchFamily="66" charset="0"/>
              </a:rPr>
              <a:t>,</a:t>
            </a:r>
          </a:p>
          <a:p>
            <a:pPr marL="914400" indent="-914400">
              <a:buAutoNum type="arabicPeriod"/>
            </a:pPr>
            <a:r>
              <a:rPr lang="en-US" sz="4900" b="1" dirty="0" err="1" smtClean="0">
                <a:latin typeface="Comic Sans MS" pitchFamily="66" charset="0"/>
              </a:rPr>
              <a:t>Viernes</a:t>
            </a:r>
            <a:r>
              <a:rPr lang="en-US" sz="4900" b="1" dirty="0" smtClean="0">
                <a:latin typeface="Comic Sans MS" pitchFamily="66" charset="0"/>
              </a:rPr>
              <a:t>, _____, </a:t>
            </a:r>
            <a:r>
              <a:rPr lang="en-US" sz="4900" b="1" dirty="0" err="1" smtClean="0">
                <a:latin typeface="Comic Sans MS" pitchFamily="66" charset="0"/>
              </a:rPr>
              <a:t>domingo</a:t>
            </a:r>
            <a:r>
              <a:rPr lang="en-US" sz="4900" b="1" dirty="0" smtClean="0">
                <a:latin typeface="Comic Sans MS" pitchFamily="66" charset="0"/>
              </a:rPr>
              <a:t>, </a:t>
            </a:r>
            <a:r>
              <a:rPr lang="en-US" sz="4900" b="1" dirty="0" err="1" smtClean="0">
                <a:latin typeface="Comic Sans MS" pitchFamily="66" charset="0"/>
              </a:rPr>
              <a:t>lunes</a:t>
            </a:r>
            <a:endParaRPr lang="en-US" sz="4900" b="1" dirty="0" smtClean="0">
              <a:latin typeface="Comic Sans MS" pitchFamily="66" charset="0"/>
            </a:endParaRPr>
          </a:p>
          <a:p>
            <a:pPr marL="914400" indent="-914400">
              <a:buAutoNum type="arabicPeriod"/>
            </a:pPr>
            <a:r>
              <a:rPr lang="en-US" sz="4900" b="1" dirty="0" smtClean="0">
                <a:latin typeface="Comic Sans MS" pitchFamily="66" charset="0"/>
              </a:rPr>
              <a:t>_____, </a:t>
            </a:r>
            <a:r>
              <a:rPr lang="en-US" sz="4900" b="1" dirty="0" err="1" smtClean="0">
                <a:latin typeface="Comic Sans MS" pitchFamily="66" charset="0"/>
              </a:rPr>
              <a:t>martes</a:t>
            </a:r>
            <a:r>
              <a:rPr lang="en-US" sz="4900" b="1" dirty="0" smtClean="0">
                <a:latin typeface="Comic Sans MS" pitchFamily="66" charset="0"/>
              </a:rPr>
              <a:t>, </a:t>
            </a:r>
            <a:r>
              <a:rPr lang="en-US" sz="4900" b="1" dirty="0" err="1" smtClean="0">
                <a:latin typeface="Comic Sans MS" pitchFamily="66" charset="0"/>
              </a:rPr>
              <a:t>miércoles</a:t>
            </a:r>
            <a:r>
              <a:rPr lang="en-US" sz="4900" b="1" dirty="0" smtClean="0">
                <a:latin typeface="Comic Sans MS" pitchFamily="66" charset="0"/>
              </a:rPr>
              <a:t>, </a:t>
            </a:r>
            <a:r>
              <a:rPr lang="en-US" sz="4900" b="1" dirty="0" err="1" smtClean="0">
                <a:latin typeface="Comic Sans MS" pitchFamily="66" charset="0"/>
              </a:rPr>
              <a:t>jueves</a:t>
            </a:r>
            <a:endParaRPr lang="en-US" sz="4900" b="1" dirty="0" smtClean="0">
              <a:latin typeface="Comic Sans MS" pitchFamily="66" charset="0"/>
            </a:endParaRPr>
          </a:p>
          <a:p>
            <a:pPr marL="914400" indent="-914400">
              <a:buAutoNum type="arabicPeriod"/>
            </a:pPr>
            <a:r>
              <a:rPr lang="en-US" sz="4900" b="1" dirty="0" err="1" smtClean="0">
                <a:latin typeface="Comic Sans MS" pitchFamily="66" charset="0"/>
              </a:rPr>
              <a:t>Lunes</a:t>
            </a:r>
            <a:r>
              <a:rPr lang="en-US" sz="4900" b="1" dirty="0" smtClean="0">
                <a:latin typeface="Comic Sans MS" pitchFamily="66" charset="0"/>
              </a:rPr>
              <a:t>, </a:t>
            </a:r>
            <a:r>
              <a:rPr lang="en-US" sz="4900" b="1" dirty="0" err="1" smtClean="0">
                <a:latin typeface="Comic Sans MS" pitchFamily="66" charset="0"/>
              </a:rPr>
              <a:t>martes</a:t>
            </a:r>
            <a:r>
              <a:rPr lang="en-US" sz="4900" b="1" dirty="0" smtClean="0">
                <a:latin typeface="Comic Sans MS" pitchFamily="66" charset="0"/>
              </a:rPr>
              <a:t>, </a:t>
            </a:r>
            <a:r>
              <a:rPr lang="en-US" sz="4900" b="1" dirty="0" err="1" smtClean="0">
                <a:latin typeface="Comic Sans MS" pitchFamily="66" charset="0"/>
              </a:rPr>
              <a:t>miércoles</a:t>
            </a:r>
            <a:r>
              <a:rPr lang="en-US" sz="4900" b="1" dirty="0" smtClean="0">
                <a:latin typeface="Comic Sans MS" pitchFamily="66" charset="0"/>
              </a:rPr>
              <a:t>, _____</a:t>
            </a:r>
          </a:p>
          <a:p>
            <a:pPr marL="914400" indent="-914400">
              <a:buAutoNum type="arabicPeriod"/>
            </a:pPr>
            <a:r>
              <a:rPr lang="en-US" sz="4900" b="1" dirty="0" smtClean="0">
                <a:latin typeface="Comic Sans MS" pitchFamily="66" charset="0"/>
              </a:rPr>
              <a:t>_____, </a:t>
            </a:r>
            <a:r>
              <a:rPr lang="en-US" sz="4900" b="1" dirty="0" err="1" smtClean="0">
                <a:latin typeface="Comic Sans MS" pitchFamily="66" charset="0"/>
              </a:rPr>
              <a:t>jueves</a:t>
            </a:r>
            <a:r>
              <a:rPr lang="en-US" sz="4900" b="1" dirty="0" smtClean="0">
                <a:latin typeface="Comic Sans MS" pitchFamily="66" charset="0"/>
              </a:rPr>
              <a:t>, </a:t>
            </a:r>
            <a:r>
              <a:rPr lang="en-US" sz="4900" b="1" dirty="0" err="1" smtClean="0">
                <a:latin typeface="Comic Sans MS" pitchFamily="66" charset="0"/>
              </a:rPr>
              <a:t>viernes</a:t>
            </a:r>
            <a:r>
              <a:rPr lang="en-US" sz="4900" b="1" dirty="0" smtClean="0">
                <a:latin typeface="Comic Sans MS" pitchFamily="66" charset="0"/>
              </a:rPr>
              <a:t>, </a:t>
            </a:r>
            <a:r>
              <a:rPr lang="en-US" sz="4900" b="1" dirty="0" err="1" smtClean="0">
                <a:latin typeface="Comic Sans MS" pitchFamily="66" charset="0"/>
              </a:rPr>
              <a:t>sábado</a:t>
            </a:r>
            <a:endParaRPr lang="en-US" sz="4900" b="1" dirty="0" smtClean="0">
              <a:latin typeface="Comic Sans MS" pitchFamily="66" charset="0"/>
            </a:endParaRPr>
          </a:p>
          <a:p>
            <a:pPr marL="914400" indent="-914400">
              <a:buAutoNum type="arabicPeriod"/>
            </a:pPr>
            <a:r>
              <a:rPr lang="en-US" sz="4900" b="1" dirty="0" smtClean="0">
                <a:latin typeface="Comic Sans MS" pitchFamily="66" charset="0"/>
              </a:rPr>
              <a:t>Domingo, _____, </a:t>
            </a:r>
            <a:r>
              <a:rPr lang="en-US" sz="4900" b="1" dirty="0" err="1" smtClean="0">
                <a:latin typeface="Comic Sans MS" pitchFamily="66" charset="0"/>
              </a:rPr>
              <a:t>martes</a:t>
            </a:r>
            <a:r>
              <a:rPr lang="en-US" sz="4900" b="1" dirty="0" smtClean="0">
                <a:latin typeface="Comic Sans MS" pitchFamily="66" charset="0"/>
              </a:rPr>
              <a:t>, </a:t>
            </a:r>
            <a:r>
              <a:rPr lang="en-US" sz="4900" b="1" dirty="0" err="1" smtClean="0">
                <a:latin typeface="Comic Sans MS" pitchFamily="66" charset="0"/>
              </a:rPr>
              <a:t>miércoles</a:t>
            </a:r>
            <a:endParaRPr lang="en-US" sz="4900" b="1" dirty="0" smtClean="0">
              <a:latin typeface="Comic Sans MS" pitchFamily="66" charset="0"/>
            </a:endParaRPr>
          </a:p>
          <a:p>
            <a:pPr marL="914400" indent="-914400">
              <a:buAutoNum type="arabicPeriod"/>
            </a:pPr>
            <a:r>
              <a:rPr lang="en-US" sz="4900" b="1" dirty="0" err="1" smtClean="0">
                <a:latin typeface="Comic Sans MS" pitchFamily="66" charset="0"/>
              </a:rPr>
              <a:t>Sábado</a:t>
            </a:r>
            <a:r>
              <a:rPr lang="en-US" sz="4900" b="1" dirty="0" smtClean="0">
                <a:latin typeface="Comic Sans MS" pitchFamily="66" charset="0"/>
              </a:rPr>
              <a:t>, _____, </a:t>
            </a:r>
            <a:r>
              <a:rPr lang="en-US" sz="4900" b="1" dirty="0" err="1" smtClean="0">
                <a:latin typeface="Comic Sans MS" pitchFamily="66" charset="0"/>
              </a:rPr>
              <a:t>lunes</a:t>
            </a:r>
            <a:r>
              <a:rPr lang="en-US" sz="4900" b="1" dirty="0" smtClean="0">
                <a:latin typeface="Comic Sans MS" pitchFamily="66" charset="0"/>
              </a:rPr>
              <a:t>, </a:t>
            </a:r>
            <a:r>
              <a:rPr lang="en-US" sz="4900" b="1" dirty="0" err="1" smtClean="0">
                <a:latin typeface="Comic Sans MS" pitchFamily="66" charset="0"/>
              </a:rPr>
              <a:t>martes</a:t>
            </a:r>
            <a:endParaRPr lang="en-US" sz="4900" b="1" dirty="0" smtClean="0">
              <a:latin typeface="Comic Sans MS" pitchFamily="66" charset="0"/>
            </a:endParaRPr>
          </a:p>
          <a:p>
            <a:pPr marL="914400" indent="-914400">
              <a:buAutoNum type="arabicPeriod"/>
            </a:pPr>
            <a:r>
              <a:rPr lang="en-US" sz="4900" b="1" dirty="0" err="1" smtClean="0">
                <a:latin typeface="Comic Sans MS" pitchFamily="66" charset="0"/>
              </a:rPr>
              <a:t>Martes</a:t>
            </a:r>
            <a:r>
              <a:rPr lang="en-US" sz="4900" b="1" dirty="0" smtClean="0">
                <a:latin typeface="Comic Sans MS" pitchFamily="66" charset="0"/>
              </a:rPr>
              <a:t>, </a:t>
            </a:r>
            <a:r>
              <a:rPr lang="en-US" sz="4900" b="1" dirty="0" err="1" smtClean="0">
                <a:latin typeface="Comic Sans MS" pitchFamily="66" charset="0"/>
              </a:rPr>
              <a:t>miércoles</a:t>
            </a:r>
            <a:r>
              <a:rPr lang="en-US" sz="4900" b="1" dirty="0" smtClean="0">
                <a:latin typeface="Comic Sans MS" pitchFamily="66" charset="0"/>
              </a:rPr>
              <a:t>, </a:t>
            </a:r>
            <a:r>
              <a:rPr lang="en-US" sz="4900" b="1" dirty="0" err="1" smtClean="0">
                <a:latin typeface="Comic Sans MS" pitchFamily="66" charset="0"/>
              </a:rPr>
              <a:t>jueves</a:t>
            </a:r>
            <a:r>
              <a:rPr lang="en-US" sz="4900" b="1" dirty="0" smtClean="0">
                <a:latin typeface="Comic Sans MS" pitchFamily="66" charset="0"/>
              </a:rPr>
              <a:t>, _____</a:t>
            </a:r>
          </a:p>
          <a:p>
            <a:pPr marL="0" indent="0">
              <a:buNone/>
            </a:pPr>
            <a:endParaRPr lang="en-US" sz="55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75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  <a:latin typeface="Comic Sans MS" pitchFamily="66" charset="0"/>
              </a:rPr>
              <a:t>¿</a:t>
            </a:r>
            <a:r>
              <a:rPr lang="en-US" sz="6000" b="1" dirty="0" err="1" smtClean="0">
                <a:solidFill>
                  <a:srgbClr val="0070C0"/>
                </a:solidFill>
                <a:latin typeface="Comic Sans MS" pitchFamily="66" charset="0"/>
              </a:rPr>
              <a:t>Lógico</a:t>
            </a:r>
            <a:r>
              <a:rPr lang="en-US" sz="6000" b="1" dirty="0" smtClean="0">
                <a:solidFill>
                  <a:srgbClr val="0070C0"/>
                </a:solidFill>
                <a:latin typeface="Comic Sans MS" pitchFamily="66" charset="0"/>
              </a:rPr>
              <a:t> o </a:t>
            </a:r>
            <a:r>
              <a:rPr lang="en-US" sz="6000" b="1" dirty="0" err="1" smtClean="0">
                <a:solidFill>
                  <a:srgbClr val="0070C0"/>
                </a:solidFill>
                <a:latin typeface="Comic Sans MS" pitchFamily="66" charset="0"/>
              </a:rPr>
              <a:t>ilógico</a:t>
            </a:r>
            <a:r>
              <a:rPr lang="en-US" sz="6000" b="1" dirty="0" smtClean="0">
                <a:solidFill>
                  <a:srgbClr val="0070C0"/>
                </a:solidFill>
                <a:latin typeface="Comic Sans MS" pitchFamily="66" charset="0"/>
              </a:rPr>
              <a:t>?</a:t>
            </a:r>
            <a:endParaRPr lang="en-US" sz="6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3152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400" b="1" dirty="0" smtClean="0">
                <a:latin typeface="Comic Sans MS" pitchFamily="66" charset="0"/>
              </a:rPr>
              <a:t>Listen to the statements about the days of the week. Write L if the statement you hear is </a:t>
            </a:r>
            <a:r>
              <a:rPr lang="en-US" sz="4400" b="1" dirty="0" err="1" smtClean="0">
                <a:latin typeface="Comic Sans MS" pitchFamily="66" charset="0"/>
              </a:rPr>
              <a:t>lógico</a:t>
            </a:r>
            <a:r>
              <a:rPr lang="en-US" sz="4400" b="1" dirty="0" smtClean="0">
                <a:latin typeface="Comic Sans MS" pitchFamily="66" charset="0"/>
              </a:rPr>
              <a:t> or I if it is </a:t>
            </a:r>
            <a:r>
              <a:rPr lang="en-US" sz="4400" b="1" dirty="0" err="1" smtClean="0">
                <a:latin typeface="Comic Sans MS" pitchFamily="66" charset="0"/>
              </a:rPr>
              <a:t>ilógico</a:t>
            </a:r>
            <a:r>
              <a:rPr lang="en-US" sz="4400" b="1" dirty="0" smtClean="0">
                <a:latin typeface="Comic Sans MS" pitchFamily="66" charset="0"/>
              </a:rPr>
              <a:t>. </a:t>
            </a:r>
          </a:p>
          <a:p>
            <a:pPr marL="0" indent="0">
              <a:buNone/>
            </a:pPr>
            <a:endParaRPr lang="en-US" sz="4400" b="1" dirty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sz="4400" b="1" dirty="0" err="1" smtClean="0">
                <a:solidFill>
                  <a:srgbClr val="FF0000"/>
                </a:solidFill>
                <a:latin typeface="Comic Sans MS" pitchFamily="66" charset="0"/>
              </a:rPr>
              <a:t>Modelo</a:t>
            </a:r>
            <a:r>
              <a:rPr lang="en-US" sz="4400" b="1" dirty="0" smtClean="0">
                <a:solidFill>
                  <a:srgbClr val="FF0000"/>
                </a:solidFill>
                <a:latin typeface="Comic Sans MS" pitchFamily="66" charset="0"/>
              </a:rPr>
              <a:t>: 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Comic Sans MS" pitchFamily="66" charset="0"/>
              </a:rPr>
              <a:t>You hear: </a:t>
            </a:r>
            <a:r>
              <a:rPr lang="en-US" sz="2600" b="1" i="1" dirty="0" smtClean="0">
                <a:solidFill>
                  <a:srgbClr val="FF0000"/>
                </a:solidFill>
                <a:latin typeface="Comic Sans MS" pitchFamily="66" charset="0"/>
              </a:rPr>
              <a:t>Hoy </a:t>
            </a:r>
            <a:r>
              <a:rPr lang="en-US" sz="2600" b="1" i="1" dirty="0" err="1" smtClean="0">
                <a:solidFill>
                  <a:srgbClr val="FF0000"/>
                </a:solidFill>
                <a:latin typeface="Comic Sans MS" pitchFamily="66" charset="0"/>
              </a:rPr>
              <a:t>es</a:t>
            </a:r>
            <a:r>
              <a:rPr lang="en-US" sz="26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600" b="1" i="1" dirty="0" err="1" smtClean="0">
                <a:solidFill>
                  <a:srgbClr val="FF0000"/>
                </a:solidFill>
                <a:latin typeface="Comic Sans MS" pitchFamily="66" charset="0"/>
              </a:rPr>
              <a:t>viernes</a:t>
            </a:r>
            <a:r>
              <a:rPr lang="en-US" sz="2600" b="1" i="1" dirty="0" smtClean="0">
                <a:solidFill>
                  <a:srgbClr val="FF0000"/>
                </a:solidFill>
                <a:latin typeface="Comic Sans MS" pitchFamily="66" charset="0"/>
              </a:rPr>
              <a:t>. </a:t>
            </a:r>
            <a:r>
              <a:rPr lang="en-US" sz="2600" b="1" i="1" dirty="0" err="1" smtClean="0">
                <a:solidFill>
                  <a:srgbClr val="FF0000"/>
                </a:solidFill>
                <a:latin typeface="Comic Sans MS" pitchFamily="66" charset="0"/>
              </a:rPr>
              <a:t>Mañana</a:t>
            </a:r>
            <a:r>
              <a:rPr lang="en-US" sz="26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600" b="1" i="1" dirty="0" err="1" smtClean="0">
                <a:solidFill>
                  <a:srgbClr val="FF0000"/>
                </a:solidFill>
                <a:latin typeface="Comic Sans MS" pitchFamily="66" charset="0"/>
              </a:rPr>
              <a:t>es</a:t>
            </a:r>
            <a:r>
              <a:rPr lang="en-US" sz="26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600" b="1" i="1" dirty="0" err="1" smtClean="0">
                <a:solidFill>
                  <a:srgbClr val="FF0000"/>
                </a:solidFill>
                <a:latin typeface="Comic Sans MS" pitchFamily="66" charset="0"/>
              </a:rPr>
              <a:t>domingo</a:t>
            </a:r>
            <a:r>
              <a:rPr lang="en-US" sz="2600" b="1" i="1" dirty="0" smtClean="0">
                <a:solidFill>
                  <a:srgbClr val="FF0000"/>
                </a:solidFill>
                <a:latin typeface="Comic Sans MS" pitchFamily="66" charset="0"/>
              </a:rPr>
              <a:t>. 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Comic Sans MS" pitchFamily="66" charset="0"/>
              </a:rPr>
              <a:t>           </a:t>
            </a:r>
            <a:r>
              <a:rPr lang="en-US" sz="2300" b="1" dirty="0" smtClean="0">
                <a:solidFill>
                  <a:srgbClr val="FF0000"/>
                </a:solidFill>
                <a:latin typeface="Comic Sans MS" pitchFamily="66" charset="0"/>
              </a:rPr>
              <a:t>You write: </a:t>
            </a:r>
            <a:r>
              <a:rPr lang="en-US" sz="2300" b="1" i="1" dirty="0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</a:p>
          <a:p>
            <a:pPr marL="0" indent="0" algn="r">
              <a:buNone/>
            </a:pPr>
            <a:endParaRPr lang="en-US" sz="1400" b="1" dirty="0" smtClean="0">
              <a:latin typeface="Comic Sans MS" pitchFamily="66" charset="0"/>
            </a:endParaRPr>
          </a:p>
          <a:p>
            <a:pPr marL="0" indent="0" algn="r">
              <a:buNone/>
            </a:pPr>
            <a:endParaRPr lang="en-US" sz="1400" b="1" dirty="0">
              <a:latin typeface="Comic Sans MS" pitchFamily="66" charset="0"/>
            </a:endParaRPr>
          </a:p>
          <a:p>
            <a:pPr marL="0" indent="0" algn="r">
              <a:buNone/>
            </a:pPr>
            <a:endParaRPr lang="en-US" sz="1400" b="1" dirty="0" smtClean="0">
              <a:latin typeface="Comic Sans MS" pitchFamily="66" charset="0"/>
            </a:endParaRPr>
          </a:p>
          <a:p>
            <a:pPr marL="0" indent="0" algn="r">
              <a:buNone/>
            </a:pPr>
            <a:endParaRPr lang="en-US" sz="1400" b="1" dirty="0">
              <a:latin typeface="Comic Sans MS" pitchFamily="66" charset="0"/>
            </a:endParaRPr>
          </a:p>
          <a:p>
            <a:pPr marL="0" indent="0" algn="r">
              <a:buNone/>
            </a:pPr>
            <a:endParaRPr lang="en-US" sz="1400" b="1" dirty="0" smtClean="0">
              <a:latin typeface="Comic Sans MS" pitchFamily="66" charset="0"/>
            </a:endParaRPr>
          </a:p>
          <a:p>
            <a:pPr marL="0" indent="0" algn="r">
              <a:buNone/>
            </a:pPr>
            <a:r>
              <a:rPr lang="en-US" sz="1400" b="1" dirty="0" smtClean="0">
                <a:latin typeface="Comic Sans MS" pitchFamily="66" charset="0"/>
              </a:rPr>
              <a:t>TXT CD 1 Track #16</a:t>
            </a:r>
          </a:p>
          <a:p>
            <a:pPr marL="0" indent="0">
              <a:buNone/>
            </a:pPr>
            <a:endParaRPr lang="en-US" sz="55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44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284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Los días de la semana The days of the week</vt:lpstr>
      <vt:lpstr>Los días de la semana</vt:lpstr>
      <vt:lpstr>¡Recuerda!</vt:lpstr>
      <vt:lpstr>PowerPoint Presentation</vt:lpstr>
      <vt:lpstr>Vocabulario sobre el calendario</vt:lpstr>
      <vt:lpstr>¿Qué significa las preguntas?</vt:lpstr>
      <vt:lpstr>¿Qué día es…?</vt:lpstr>
      <vt:lpstr>Los días</vt:lpstr>
      <vt:lpstr>¿Lógico o ilógico?</vt:lpstr>
      <vt:lpstr>¿Qué día es?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días de la semana The days of the week</dc:title>
  <dc:creator>Owner</dc:creator>
  <cp:lastModifiedBy>Administrator</cp:lastModifiedBy>
  <cp:revision>19</cp:revision>
  <dcterms:created xsi:type="dcterms:W3CDTF">2011-10-06T01:38:22Z</dcterms:created>
  <dcterms:modified xsi:type="dcterms:W3CDTF">2012-10-02T10:52:33Z</dcterms:modified>
</cp:coreProperties>
</file>