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D9FC-5C69-4568-88D7-30FB5B6B7086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5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D9FC-5C69-4568-88D7-30FB5B6B7086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441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D9FC-5C69-4568-88D7-30FB5B6B7086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28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D9FC-5C69-4568-88D7-30FB5B6B7086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072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D9FC-5C69-4568-88D7-30FB5B6B7086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68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D9FC-5C69-4568-88D7-30FB5B6B7086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61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D9FC-5C69-4568-88D7-30FB5B6B7086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64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D9FC-5C69-4568-88D7-30FB5B6B7086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000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D9FC-5C69-4568-88D7-30FB5B6B7086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690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D9FC-5C69-4568-88D7-30FB5B6B7086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439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D9FC-5C69-4568-88D7-30FB5B6B7086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286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2D9FC-5C69-4568-88D7-30FB5B6B7086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35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pPr eaLnBrk="1" hangingPunct="1"/>
            <a:r>
              <a:rPr lang="en-GB" sz="3200" dirty="0" smtClean="0">
                <a:latin typeface="Comic Sans MS" pitchFamily="66" charset="0"/>
              </a:rPr>
              <a:t>Please complete the following exercises en </a:t>
            </a:r>
            <a:r>
              <a:rPr lang="en-GB" sz="3200" dirty="0" err="1" smtClean="0">
                <a:latin typeface="Comic Sans MS" pitchFamily="66" charset="0"/>
              </a:rPr>
              <a:t>español</a:t>
            </a:r>
            <a:r>
              <a:rPr lang="en-GB" sz="3200" dirty="0" smtClean="0">
                <a:latin typeface="Comic Sans MS" pitchFamily="66" charset="0"/>
              </a:rPr>
              <a:t> (Your options: soy, </a:t>
            </a:r>
            <a:r>
              <a:rPr lang="en-GB" sz="3200" dirty="0" err="1" smtClean="0">
                <a:latin typeface="Comic Sans MS" pitchFamily="66" charset="0"/>
              </a:rPr>
              <a:t>eres</a:t>
            </a:r>
            <a:r>
              <a:rPr lang="en-GB" sz="3200" dirty="0" smtClean="0">
                <a:latin typeface="Comic Sans MS" pitchFamily="66" charset="0"/>
              </a:rPr>
              <a:t>, </a:t>
            </a:r>
            <a:r>
              <a:rPr lang="en-GB" sz="3200" dirty="0" err="1" smtClean="0">
                <a:latin typeface="Comic Sans MS" pitchFamily="66" charset="0"/>
              </a:rPr>
              <a:t>es</a:t>
            </a:r>
            <a:r>
              <a:rPr lang="en-GB" sz="3200" dirty="0">
                <a:latin typeface="Comic Sans MS" pitchFamily="66" charset="0"/>
              </a:rPr>
              <a:t>)</a:t>
            </a:r>
            <a:r>
              <a:rPr lang="en-GB" sz="3200" dirty="0" smtClean="0">
                <a:latin typeface="Comic Sans MS" pitchFamily="66" charset="0"/>
              </a:rPr>
              <a:t>.</a:t>
            </a:r>
            <a:endParaRPr lang="en-GB" sz="3200" dirty="0" smtClean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516" y="1600200"/>
            <a:ext cx="8543925" cy="4929187"/>
          </a:xfrm>
          <a:solidFill>
            <a:srgbClr val="0070C0"/>
          </a:solidFill>
        </p:spPr>
        <p:txBody>
          <a:bodyPr rtlCol="0">
            <a:normAutofit fontScale="92500" lnSpcReduction="20000"/>
          </a:bodyPr>
          <a:lstStyle/>
          <a:p>
            <a:pPr marL="514350" indent="-514350">
              <a:buAutoNum type="arabicPeriod"/>
              <a:defRPr/>
            </a:pPr>
            <a:r>
              <a:rPr lang="en-GB" b="1" dirty="0" err="1" smtClean="0">
                <a:solidFill>
                  <a:srgbClr val="FFFFFF"/>
                </a:solidFill>
                <a:latin typeface="Comic Sans MS" pitchFamily="66" charset="0"/>
              </a:rPr>
              <a:t>Usted</a:t>
            </a: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 _____ de </a:t>
            </a:r>
            <a:r>
              <a:rPr lang="en-GB" b="1" dirty="0" err="1">
                <a:solidFill>
                  <a:srgbClr val="FFFFFF"/>
                </a:solidFill>
                <a:latin typeface="Comic Sans MS" pitchFamily="66" charset="0"/>
              </a:rPr>
              <a:t>E</a:t>
            </a:r>
            <a:r>
              <a:rPr lang="en-GB" b="1" dirty="0" err="1" smtClean="0">
                <a:solidFill>
                  <a:srgbClr val="FFFFFF"/>
                </a:solidFill>
                <a:latin typeface="Comic Sans MS" pitchFamily="66" charset="0"/>
              </a:rPr>
              <a:t>spaña</a:t>
            </a: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.</a:t>
            </a:r>
          </a:p>
          <a:p>
            <a:pPr marL="514350" indent="-514350">
              <a:buAutoNum type="arabicPeriod"/>
              <a:defRPr/>
            </a:pPr>
            <a:r>
              <a:rPr lang="en-GB" b="1" dirty="0" err="1" smtClean="0">
                <a:solidFill>
                  <a:srgbClr val="FFFFFF"/>
                </a:solidFill>
                <a:latin typeface="Comic Sans MS" pitchFamily="66" charset="0"/>
              </a:rPr>
              <a:t>Yo</a:t>
            </a: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 _____ de </a:t>
            </a:r>
            <a:r>
              <a:rPr lang="en-GB" b="1" dirty="0" err="1" smtClean="0">
                <a:solidFill>
                  <a:srgbClr val="FFFFFF"/>
                </a:solidFill>
                <a:latin typeface="Comic Sans MS" pitchFamily="66" charset="0"/>
              </a:rPr>
              <a:t>Perú</a:t>
            </a: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.</a:t>
            </a:r>
          </a:p>
          <a:p>
            <a:pPr marL="514350" indent="-514350">
              <a:buAutoNum type="arabicPeriod"/>
              <a:defRPr/>
            </a:pP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David, </a:t>
            </a:r>
            <a:r>
              <a:rPr lang="en-GB" b="1" dirty="0" err="1" smtClean="0">
                <a:solidFill>
                  <a:srgbClr val="FFFFFF"/>
                </a:solidFill>
                <a:latin typeface="Comic Sans MS" pitchFamily="66" charset="0"/>
              </a:rPr>
              <a:t>tú</a:t>
            </a: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 _____ de Colombia.</a:t>
            </a:r>
          </a:p>
          <a:p>
            <a:pPr marL="514350" indent="-514350">
              <a:buAutoNum type="arabicPeriod"/>
              <a:defRPr/>
            </a:pP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Victoria _____ de Chile.</a:t>
            </a:r>
          </a:p>
          <a:p>
            <a:pPr marL="514350" indent="-514350">
              <a:buAutoNum type="arabicPeriod"/>
              <a:defRPr/>
            </a:pP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Sr. </a:t>
            </a:r>
            <a:r>
              <a:rPr lang="en-GB" b="1" dirty="0" err="1" smtClean="0">
                <a:solidFill>
                  <a:srgbClr val="FFFFFF"/>
                </a:solidFill>
                <a:latin typeface="Comic Sans MS" pitchFamily="66" charset="0"/>
              </a:rPr>
              <a:t>Varga</a:t>
            </a: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, </a:t>
            </a:r>
            <a:r>
              <a:rPr lang="en-GB" b="1" dirty="0" err="1" smtClean="0">
                <a:solidFill>
                  <a:srgbClr val="FFFFFF"/>
                </a:solidFill>
                <a:latin typeface="Comic Sans MS" pitchFamily="66" charset="0"/>
              </a:rPr>
              <a:t>usted</a:t>
            </a: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 _____ de Puerto Rico.</a:t>
            </a:r>
          </a:p>
          <a:p>
            <a:pPr marL="514350" indent="-514350">
              <a:buAutoNum type="arabicPeriod"/>
              <a:defRPr/>
            </a:pPr>
            <a:r>
              <a:rPr lang="en-GB" b="1" dirty="0" err="1" smtClean="0">
                <a:solidFill>
                  <a:srgbClr val="FFFFFF"/>
                </a:solidFill>
                <a:latin typeface="Comic Sans MS" pitchFamily="66" charset="0"/>
              </a:rPr>
              <a:t>Él</a:t>
            </a: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 _____ de Los </a:t>
            </a:r>
            <a:r>
              <a:rPr lang="en-GB" b="1" dirty="0" err="1" smtClean="0">
                <a:solidFill>
                  <a:srgbClr val="FFFFFF"/>
                </a:solidFill>
                <a:latin typeface="Comic Sans MS" pitchFamily="66" charset="0"/>
              </a:rPr>
              <a:t>Estados</a:t>
            </a: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 </a:t>
            </a:r>
            <a:r>
              <a:rPr lang="en-GB" b="1" dirty="0" err="1" smtClean="0">
                <a:solidFill>
                  <a:srgbClr val="FFFFFF"/>
                </a:solidFill>
                <a:latin typeface="Comic Sans MS" pitchFamily="66" charset="0"/>
              </a:rPr>
              <a:t>Unidos</a:t>
            </a: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.</a:t>
            </a:r>
          </a:p>
          <a:p>
            <a:pPr marL="514350" indent="-514350">
              <a:buAutoNum type="arabicPeriod"/>
              <a:defRPr/>
            </a:pP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Ella _____ de Argentina.</a:t>
            </a:r>
          </a:p>
          <a:p>
            <a:pPr marL="514350" indent="-514350">
              <a:buAutoNum type="arabicPeriod"/>
              <a:defRPr/>
            </a:pP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Juan _____ de Ecuador.</a:t>
            </a:r>
          </a:p>
          <a:p>
            <a:pPr marL="514350" indent="-514350">
              <a:buAutoNum type="arabicPeriod"/>
              <a:defRPr/>
            </a:pP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Sergio _____ de Bolivia. </a:t>
            </a:r>
          </a:p>
          <a:p>
            <a:pPr marL="514350" indent="-514350">
              <a:buAutoNum type="arabicPeriod"/>
              <a:defRPr/>
            </a:pPr>
            <a:r>
              <a:rPr lang="en-GB" b="1" dirty="0" err="1" smtClean="0">
                <a:solidFill>
                  <a:srgbClr val="FFFFFF"/>
                </a:solidFill>
                <a:latin typeface="Comic Sans MS" pitchFamily="66" charset="0"/>
              </a:rPr>
              <a:t>Yo</a:t>
            </a: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 _____ de Cuba.</a:t>
            </a:r>
          </a:p>
          <a:p>
            <a:pPr marL="514350" indent="-514350">
              <a:buAutoNum type="arabicPeriod"/>
              <a:defRPr/>
            </a:pPr>
            <a:endParaRPr lang="en-GB" b="1" dirty="0" smtClean="0">
              <a:solidFill>
                <a:srgbClr val="FFFFFF"/>
              </a:solidFill>
              <a:latin typeface="Comic Sans MS" pitchFamily="66" charset="0"/>
            </a:endParaRPr>
          </a:p>
          <a:p>
            <a:pPr marL="514350" indent="-514350">
              <a:buAutoNum type="arabicPeriod"/>
              <a:defRPr/>
            </a:pPr>
            <a:endParaRPr lang="en-GB" b="1" dirty="0" smtClean="0">
              <a:solidFill>
                <a:srgbClr val="FFFF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pPr eaLnBrk="1" hangingPunct="1"/>
            <a:r>
              <a:rPr lang="en-GB" sz="3200" dirty="0" smtClean="0">
                <a:latin typeface="Comic Sans MS" pitchFamily="66" charset="0"/>
              </a:rPr>
              <a:t>Please complete the following exercises en </a:t>
            </a:r>
            <a:r>
              <a:rPr lang="en-GB" sz="3200" dirty="0" err="1" smtClean="0">
                <a:latin typeface="Comic Sans MS" pitchFamily="66" charset="0"/>
              </a:rPr>
              <a:t>español</a:t>
            </a:r>
            <a:r>
              <a:rPr lang="en-GB" sz="3200" dirty="0" smtClean="0">
                <a:latin typeface="Comic Sans MS" pitchFamily="66" charset="0"/>
              </a:rPr>
              <a:t> (Your options: soy, </a:t>
            </a:r>
            <a:r>
              <a:rPr lang="en-GB" sz="3200" dirty="0" err="1" smtClean="0">
                <a:latin typeface="Comic Sans MS" pitchFamily="66" charset="0"/>
              </a:rPr>
              <a:t>eres</a:t>
            </a:r>
            <a:r>
              <a:rPr lang="en-GB" sz="3200" dirty="0" smtClean="0">
                <a:latin typeface="Comic Sans MS" pitchFamily="66" charset="0"/>
              </a:rPr>
              <a:t>, </a:t>
            </a:r>
            <a:r>
              <a:rPr lang="en-GB" sz="3200" dirty="0" err="1" smtClean="0">
                <a:latin typeface="Comic Sans MS" pitchFamily="66" charset="0"/>
              </a:rPr>
              <a:t>es</a:t>
            </a:r>
            <a:r>
              <a:rPr lang="en-GB" sz="3200" dirty="0">
                <a:latin typeface="Comic Sans MS" pitchFamily="66" charset="0"/>
              </a:rPr>
              <a:t>)</a:t>
            </a:r>
            <a:r>
              <a:rPr lang="en-GB" sz="3200" dirty="0" smtClean="0">
                <a:latin typeface="Comic Sans MS" pitchFamily="66" charset="0"/>
              </a:rPr>
              <a:t>.</a:t>
            </a:r>
            <a:endParaRPr lang="en-GB" sz="3200" dirty="0" smtClean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516" y="1600200"/>
            <a:ext cx="8543925" cy="4929187"/>
          </a:xfrm>
          <a:solidFill>
            <a:srgbClr val="0070C0"/>
          </a:solidFill>
        </p:spPr>
        <p:txBody>
          <a:bodyPr rtlCol="0">
            <a:normAutofit fontScale="92500" lnSpcReduction="20000"/>
          </a:bodyPr>
          <a:lstStyle/>
          <a:p>
            <a:pPr marL="514350" indent="-514350">
              <a:buAutoNum type="arabicPeriod"/>
              <a:defRPr/>
            </a:pPr>
            <a:r>
              <a:rPr lang="en-GB" b="1" dirty="0" err="1">
                <a:solidFill>
                  <a:srgbClr val="FFFFFF"/>
                </a:solidFill>
                <a:latin typeface="Comic Sans MS" pitchFamily="66" charset="0"/>
              </a:rPr>
              <a:t>Yo</a:t>
            </a:r>
            <a:r>
              <a:rPr lang="en-GB" b="1" dirty="0">
                <a:solidFill>
                  <a:srgbClr val="FFFFFF"/>
                </a:solidFill>
                <a:latin typeface="Comic Sans MS" pitchFamily="66" charset="0"/>
              </a:rPr>
              <a:t> _____ </a:t>
            </a:r>
            <a:r>
              <a:rPr lang="en-GB" b="1" dirty="0" err="1" smtClean="0">
                <a:solidFill>
                  <a:srgbClr val="FFFFFF"/>
                </a:solidFill>
                <a:latin typeface="Comic Sans MS" pitchFamily="66" charset="0"/>
              </a:rPr>
              <a:t>guatemalteco</a:t>
            </a: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/a</a:t>
            </a:r>
            <a:endParaRPr lang="en-GB" b="1" dirty="0">
              <a:solidFill>
                <a:srgbClr val="FFFFFF"/>
              </a:solidFill>
              <a:latin typeface="Comic Sans MS" pitchFamily="66" charset="0"/>
            </a:endParaRPr>
          </a:p>
          <a:p>
            <a:pPr marL="514350" indent="-514350">
              <a:buAutoNum type="arabicPeriod"/>
              <a:defRPr/>
            </a:pPr>
            <a:r>
              <a:rPr lang="en-GB" b="1" dirty="0" err="1">
                <a:solidFill>
                  <a:srgbClr val="FFFFFF"/>
                </a:solidFill>
                <a:latin typeface="Comic Sans MS" pitchFamily="66" charset="0"/>
              </a:rPr>
              <a:t>Tú</a:t>
            </a:r>
            <a:r>
              <a:rPr lang="en-GB" b="1" dirty="0">
                <a:solidFill>
                  <a:srgbClr val="FFFFFF"/>
                </a:solidFill>
                <a:latin typeface="Comic Sans MS" pitchFamily="66" charset="0"/>
              </a:rPr>
              <a:t> _____ </a:t>
            </a:r>
            <a:r>
              <a:rPr lang="en-GB" b="1" dirty="0" err="1">
                <a:solidFill>
                  <a:srgbClr val="FFFFFF"/>
                </a:solidFill>
                <a:latin typeface="Comic Sans MS" pitchFamily="66" charset="0"/>
              </a:rPr>
              <a:t>española</a:t>
            </a:r>
            <a:r>
              <a:rPr lang="en-GB" b="1" dirty="0">
                <a:solidFill>
                  <a:srgbClr val="FFFFFF"/>
                </a:solidFill>
                <a:latin typeface="Comic Sans MS" pitchFamily="66" charset="0"/>
              </a:rPr>
              <a:t>.</a:t>
            </a:r>
          </a:p>
          <a:p>
            <a:pPr marL="514350" indent="-514350">
              <a:buAutoNum type="arabicPeriod"/>
              <a:defRPr/>
            </a:pP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Mateo ____ </a:t>
            </a:r>
            <a:r>
              <a:rPr lang="en-GB" b="1" dirty="0" err="1" smtClean="0">
                <a:solidFill>
                  <a:srgbClr val="FFFFFF"/>
                </a:solidFill>
                <a:latin typeface="Comic Sans MS" pitchFamily="66" charset="0"/>
              </a:rPr>
              <a:t>costariccense</a:t>
            </a: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.</a:t>
            </a:r>
          </a:p>
          <a:p>
            <a:pPr marL="514350" indent="-514350">
              <a:buAutoNum type="arabicPeriod"/>
              <a:defRPr/>
            </a:pP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Srta. Garcia _____ </a:t>
            </a:r>
            <a:r>
              <a:rPr lang="en-GB" b="1" dirty="0" err="1" smtClean="0">
                <a:solidFill>
                  <a:srgbClr val="FFFFFF"/>
                </a:solidFill>
                <a:latin typeface="Comic Sans MS" pitchFamily="66" charset="0"/>
              </a:rPr>
              <a:t>nicaraguense</a:t>
            </a: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.</a:t>
            </a:r>
          </a:p>
          <a:p>
            <a:pPr marL="514350" indent="-514350">
              <a:buAutoNum type="arabicPeriod"/>
              <a:defRPr/>
            </a:pPr>
            <a:r>
              <a:rPr lang="en-GB" b="1" dirty="0" err="1" smtClean="0">
                <a:solidFill>
                  <a:srgbClr val="FFFFFF"/>
                </a:solidFill>
                <a:latin typeface="Comic Sans MS" pitchFamily="66" charset="0"/>
              </a:rPr>
              <a:t>Usted</a:t>
            </a:r>
            <a:r>
              <a:rPr lang="en-GB" b="1" dirty="0">
                <a:solidFill>
                  <a:srgbClr val="FFFFFF"/>
                </a:solidFill>
                <a:latin typeface="Comic Sans MS" pitchFamily="66" charset="0"/>
              </a:rPr>
              <a:t> </a:t>
            </a: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_____ </a:t>
            </a:r>
            <a:r>
              <a:rPr lang="en-GB" b="1" dirty="0" err="1" smtClean="0">
                <a:solidFill>
                  <a:srgbClr val="FFFFFF"/>
                </a:solidFill>
                <a:latin typeface="Comic Sans MS" pitchFamily="66" charset="0"/>
              </a:rPr>
              <a:t>chilena</a:t>
            </a: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.</a:t>
            </a:r>
          </a:p>
          <a:p>
            <a:pPr marL="514350" indent="-514350">
              <a:buAutoNum type="arabicPeriod"/>
              <a:defRPr/>
            </a:pP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Mariana, </a:t>
            </a:r>
            <a:r>
              <a:rPr lang="en-GB" b="1" dirty="0" err="1" smtClean="0">
                <a:solidFill>
                  <a:srgbClr val="FFFFFF"/>
                </a:solidFill>
                <a:latin typeface="Comic Sans MS" pitchFamily="66" charset="0"/>
              </a:rPr>
              <a:t>tú</a:t>
            </a: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 _____ </a:t>
            </a:r>
            <a:r>
              <a:rPr lang="en-GB" b="1" dirty="0" err="1" smtClean="0">
                <a:solidFill>
                  <a:srgbClr val="FFFFFF"/>
                </a:solidFill>
                <a:latin typeface="Comic Sans MS" pitchFamily="66" charset="0"/>
              </a:rPr>
              <a:t>mexicana</a:t>
            </a: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.</a:t>
            </a:r>
          </a:p>
          <a:p>
            <a:pPr marL="514350" indent="-514350">
              <a:buAutoNum type="arabicPeriod"/>
              <a:defRPr/>
            </a:pP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Samuel, </a:t>
            </a:r>
            <a:r>
              <a:rPr lang="en-GB" b="1" dirty="0" err="1" smtClean="0">
                <a:solidFill>
                  <a:srgbClr val="FFFFFF"/>
                </a:solidFill>
                <a:latin typeface="Comic Sans MS" pitchFamily="66" charset="0"/>
              </a:rPr>
              <a:t>tú</a:t>
            </a: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 _____ </a:t>
            </a:r>
            <a:r>
              <a:rPr lang="en-GB" b="1" dirty="0" err="1" smtClean="0">
                <a:solidFill>
                  <a:srgbClr val="FFFFFF"/>
                </a:solidFill>
                <a:latin typeface="Comic Sans MS" pitchFamily="66" charset="0"/>
              </a:rPr>
              <a:t>puertorriqueño</a:t>
            </a: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.</a:t>
            </a:r>
          </a:p>
          <a:p>
            <a:pPr marL="514350" indent="-514350">
              <a:buAutoNum type="arabicPeriod"/>
              <a:defRPr/>
            </a:pP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Juan _____ </a:t>
            </a:r>
            <a:r>
              <a:rPr lang="en-GB" b="1" dirty="0" err="1" smtClean="0">
                <a:solidFill>
                  <a:srgbClr val="FFFFFF"/>
                </a:solidFill>
                <a:latin typeface="Comic Sans MS" pitchFamily="66" charset="0"/>
              </a:rPr>
              <a:t>americano</a:t>
            </a: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.</a:t>
            </a:r>
          </a:p>
          <a:p>
            <a:pPr marL="514350" indent="-514350">
              <a:buAutoNum type="arabicPeriod"/>
              <a:defRPr/>
            </a:pPr>
            <a:r>
              <a:rPr lang="en-GB" b="1" dirty="0" err="1" smtClean="0">
                <a:solidFill>
                  <a:srgbClr val="FFFFFF"/>
                </a:solidFill>
                <a:latin typeface="Comic Sans MS" pitchFamily="66" charset="0"/>
              </a:rPr>
              <a:t>Usted</a:t>
            </a: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 _____ </a:t>
            </a:r>
            <a:r>
              <a:rPr lang="en-GB" b="1" dirty="0" err="1" smtClean="0">
                <a:solidFill>
                  <a:srgbClr val="FFFFFF"/>
                </a:solidFill>
                <a:latin typeface="Comic Sans MS" pitchFamily="66" charset="0"/>
              </a:rPr>
              <a:t>americana</a:t>
            </a: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.</a:t>
            </a:r>
          </a:p>
          <a:p>
            <a:pPr marL="514350" indent="-514350">
              <a:buAutoNum type="arabicPeriod"/>
              <a:defRPr/>
            </a:pPr>
            <a:r>
              <a:rPr lang="en-GB" b="1" dirty="0" err="1" smtClean="0">
                <a:solidFill>
                  <a:srgbClr val="FFFFFF"/>
                </a:solidFill>
                <a:latin typeface="Comic Sans MS" pitchFamily="66" charset="0"/>
              </a:rPr>
              <a:t>Yo</a:t>
            </a: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 _____ </a:t>
            </a:r>
            <a:r>
              <a:rPr lang="en-GB" b="1" dirty="0" err="1" smtClean="0">
                <a:solidFill>
                  <a:srgbClr val="FFFFFF"/>
                </a:solidFill>
                <a:latin typeface="Comic Sans MS" pitchFamily="66" charset="0"/>
              </a:rPr>
              <a:t>cubano</a:t>
            </a: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/a.</a:t>
            </a:r>
          </a:p>
          <a:p>
            <a:pPr marL="514350" indent="-514350">
              <a:buAutoNum type="arabicPeriod"/>
              <a:defRPr/>
            </a:pPr>
            <a:endParaRPr lang="en-GB" b="1" dirty="0" smtClean="0">
              <a:solidFill>
                <a:srgbClr val="FFFF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63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pPr eaLnBrk="1" hangingPunct="1"/>
            <a:r>
              <a:rPr lang="en-GB" sz="3200" dirty="0" smtClean="0">
                <a:latin typeface="Comic Sans MS" pitchFamily="66" charset="0"/>
              </a:rPr>
              <a:t>Please complete the following exercises en </a:t>
            </a:r>
            <a:r>
              <a:rPr lang="en-GB" sz="3200" dirty="0" err="1" smtClean="0">
                <a:latin typeface="Comic Sans MS" pitchFamily="66" charset="0"/>
              </a:rPr>
              <a:t>español</a:t>
            </a:r>
            <a:r>
              <a:rPr lang="en-GB" sz="3200" dirty="0" smtClean="0">
                <a:latin typeface="Comic Sans MS" pitchFamily="66" charset="0"/>
              </a:rPr>
              <a:t> (Your options: soy, </a:t>
            </a:r>
            <a:r>
              <a:rPr lang="en-GB" sz="3200" dirty="0" err="1" smtClean="0">
                <a:latin typeface="Comic Sans MS" pitchFamily="66" charset="0"/>
              </a:rPr>
              <a:t>eres</a:t>
            </a:r>
            <a:r>
              <a:rPr lang="en-GB" sz="3200" dirty="0" smtClean="0">
                <a:latin typeface="Comic Sans MS" pitchFamily="66" charset="0"/>
              </a:rPr>
              <a:t>, </a:t>
            </a:r>
            <a:r>
              <a:rPr lang="en-GB" sz="3200" dirty="0" err="1" smtClean="0">
                <a:latin typeface="Comic Sans MS" pitchFamily="66" charset="0"/>
              </a:rPr>
              <a:t>es</a:t>
            </a:r>
            <a:r>
              <a:rPr lang="en-GB" sz="3200" dirty="0">
                <a:latin typeface="Comic Sans MS" pitchFamily="66" charset="0"/>
              </a:rPr>
              <a:t>)</a:t>
            </a:r>
            <a:r>
              <a:rPr lang="en-GB" sz="3200" dirty="0" smtClean="0">
                <a:latin typeface="Comic Sans MS" pitchFamily="66" charset="0"/>
              </a:rPr>
              <a:t>.</a:t>
            </a:r>
            <a:endParaRPr lang="en-GB" sz="3200" dirty="0" smtClean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516" y="1600200"/>
            <a:ext cx="8543925" cy="4929187"/>
          </a:xfrm>
          <a:solidFill>
            <a:srgbClr val="0070C0"/>
          </a:solidFill>
        </p:spPr>
        <p:txBody>
          <a:bodyPr rtlCol="0">
            <a:normAutofit fontScale="92500" lnSpcReduction="20000"/>
          </a:bodyPr>
          <a:lstStyle/>
          <a:p>
            <a:pPr marL="514350" indent="-514350">
              <a:buAutoNum type="arabicPeriod"/>
              <a:defRPr/>
            </a:pP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¿</a:t>
            </a:r>
            <a:r>
              <a:rPr lang="en-GB" b="1" dirty="0" err="1">
                <a:solidFill>
                  <a:srgbClr val="FFFFFF"/>
                </a:solidFill>
                <a:latin typeface="Comic Sans MS" pitchFamily="66" charset="0"/>
              </a:rPr>
              <a:t>U</a:t>
            </a:r>
            <a:r>
              <a:rPr lang="en-GB" b="1" dirty="0" err="1" smtClean="0">
                <a:solidFill>
                  <a:srgbClr val="FFFFFF"/>
                </a:solidFill>
                <a:latin typeface="Comic Sans MS" pitchFamily="66" charset="0"/>
              </a:rPr>
              <a:t>sted</a:t>
            </a: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 _____ de Colombia?</a:t>
            </a:r>
          </a:p>
          <a:p>
            <a:pPr marL="514350" indent="-514350">
              <a:buAutoNum type="arabicPeriod"/>
              <a:defRPr/>
            </a:pP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¿</a:t>
            </a:r>
            <a:r>
              <a:rPr lang="en-GB" b="1" dirty="0" err="1" smtClean="0">
                <a:solidFill>
                  <a:srgbClr val="FFFFFF"/>
                </a:solidFill>
                <a:latin typeface="Comic Sans MS" pitchFamily="66" charset="0"/>
              </a:rPr>
              <a:t>Tú</a:t>
            </a: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 </a:t>
            </a:r>
            <a:r>
              <a:rPr lang="en-GB" b="1" dirty="0">
                <a:solidFill>
                  <a:srgbClr val="FFFFFF"/>
                </a:solidFill>
                <a:latin typeface="Comic Sans MS" pitchFamily="66" charset="0"/>
              </a:rPr>
              <a:t>_____ </a:t>
            </a:r>
            <a:r>
              <a:rPr lang="en-GB" b="1" dirty="0" err="1">
                <a:solidFill>
                  <a:srgbClr val="FFFFFF"/>
                </a:solidFill>
                <a:latin typeface="Comic Sans MS" pitchFamily="66" charset="0"/>
              </a:rPr>
              <a:t>española</a:t>
            </a:r>
            <a:r>
              <a:rPr lang="en-GB" b="1" dirty="0">
                <a:solidFill>
                  <a:srgbClr val="FFFFFF"/>
                </a:solidFill>
                <a:latin typeface="Comic Sans MS" pitchFamily="66" charset="0"/>
              </a:rPr>
              <a:t>.</a:t>
            </a:r>
          </a:p>
          <a:p>
            <a:pPr marL="514350" indent="-514350">
              <a:buAutoNum type="arabicPeriod"/>
              <a:defRPr/>
            </a:pP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¿Mateo ____ de Costa Rica?</a:t>
            </a:r>
          </a:p>
          <a:p>
            <a:pPr marL="514350" indent="-514350">
              <a:buAutoNum type="arabicPeriod"/>
              <a:defRPr/>
            </a:pP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¿Srta. Garcia _____ de Nicaragua?</a:t>
            </a:r>
          </a:p>
          <a:p>
            <a:pPr marL="514350" indent="-514350">
              <a:buAutoNum type="arabicPeriod"/>
              <a:defRPr/>
            </a:pPr>
            <a:r>
              <a:rPr lang="en-GB" b="1" dirty="0" err="1" smtClean="0">
                <a:solidFill>
                  <a:srgbClr val="FFFFFF"/>
                </a:solidFill>
                <a:latin typeface="Comic Sans MS" pitchFamily="66" charset="0"/>
              </a:rPr>
              <a:t>Usted</a:t>
            </a:r>
            <a:r>
              <a:rPr lang="en-GB" b="1" dirty="0">
                <a:solidFill>
                  <a:srgbClr val="FFFFFF"/>
                </a:solidFill>
                <a:latin typeface="Comic Sans MS" pitchFamily="66" charset="0"/>
              </a:rPr>
              <a:t> </a:t>
            </a: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_____ </a:t>
            </a:r>
            <a:r>
              <a:rPr lang="en-GB" b="1" dirty="0" err="1" smtClean="0">
                <a:solidFill>
                  <a:srgbClr val="FFFFFF"/>
                </a:solidFill>
                <a:latin typeface="Comic Sans MS" pitchFamily="66" charset="0"/>
              </a:rPr>
              <a:t>chilena</a:t>
            </a: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. ¿</a:t>
            </a:r>
            <a:r>
              <a:rPr lang="en-GB" b="1" dirty="0" err="1" smtClean="0">
                <a:solidFill>
                  <a:srgbClr val="FFFFFF"/>
                </a:solidFill>
                <a:latin typeface="Comic Sans MS" pitchFamily="66" charset="0"/>
              </a:rPr>
              <a:t>Verdad</a:t>
            </a: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?</a:t>
            </a:r>
          </a:p>
          <a:p>
            <a:pPr marL="514350" indent="-514350">
              <a:buAutoNum type="arabicPeriod"/>
              <a:defRPr/>
            </a:pP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¿</a:t>
            </a:r>
            <a:r>
              <a:rPr lang="en-GB" b="1" dirty="0" err="1" smtClean="0">
                <a:solidFill>
                  <a:srgbClr val="FFFFFF"/>
                </a:solidFill>
                <a:latin typeface="Comic Sans MS" pitchFamily="66" charset="0"/>
              </a:rPr>
              <a:t>Tú</a:t>
            </a: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 _____ </a:t>
            </a:r>
            <a:r>
              <a:rPr lang="en-GB" b="1" dirty="0" err="1" smtClean="0">
                <a:solidFill>
                  <a:srgbClr val="FFFFFF"/>
                </a:solidFill>
                <a:latin typeface="Comic Sans MS" pitchFamily="66" charset="0"/>
              </a:rPr>
              <a:t>mexicana</a:t>
            </a: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.</a:t>
            </a:r>
          </a:p>
          <a:p>
            <a:pPr marL="514350" indent="-514350">
              <a:buAutoNum type="arabicPeriod"/>
              <a:defRPr/>
            </a:pP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¿</a:t>
            </a:r>
            <a:r>
              <a:rPr lang="en-GB" b="1" dirty="0" err="1" smtClean="0">
                <a:solidFill>
                  <a:srgbClr val="FFFFFF"/>
                </a:solidFill>
                <a:latin typeface="Comic Sans MS" pitchFamily="66" charset="0"/>
              </a:rPr>
              <a:t>Usted</a:t>
            </a: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 _____ de Venezuela?</a:t>
            </a:r>
            <a:endParaRPr lang="en-GB" b="1" dirty="0" smtClean="0">
              <a:solidFill>
                <a:srgbClr val="FFFFFF"/>
              </a:solidFill>
              <a:latin typeface="Comic Sans MS" pitchFamily="66" charset="0"/>
            </a:endParaRPr>
          </a:p>
          <a:p>
            <a:pPr marL="514350" indent="-514350">
              <a:buAutoNum type="arabicPeriod"/>
              <a:defRPr/>
            </a:pP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¿</a:t>
            </a:r>
            <a:r>
              <a:rPr lang="en-GB" b="1" dirty="0" err="1" smtClean="0">
                <a:solidFill>
                  <a:srgbClr val="FFFFFF"/>
                </a:solidFill>
                <a:latin typeface="Comic Sans MS" pitchFamily="66" charset="0"/>
              </a:rPr>
              <a:t>Yo</a:t>
            </a: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 _____ de Peru? No.</a:t>
            </a:r>
          </a:p>
          <a:p>
            <a:pPr marL="514350" indent="-514350">
              <a:buAutoNum type="arabicPeriod"/>
              <a:defRPr/>
            </a:pP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¿</a:t>
            </a:r>
            <a:r>
              <a:rPr lang="en-GB" b="1" dirty="0" err="1" smtClean="0">
                <a:solidFill>
                  <a:srgbClr val="FFFFFF"/>
                </a:solidFill>
                <a:latin typeface="Comic Sans MS" pitchFamily="66" charset="0"/>
              </a:rPr>
              <a:t>Él</a:t>
            </a: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 _____ de Chile?</a:t>
            </a:r>
          </a:p>
          <a:p>
            <a:pPr marL="514350" indent="-514350">
              <a:buAutoNum type="arabicPeriod"/>
              <a:defRPr/>
            </a:pP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¿Ella _____ de </a:t>
            </a:r>
            <a:r>
              <a:rPr lang="en-GB" b="1" dirty="0" err="1" smtClean="0">
                <a:solidFill>
                  <a:srgbClr val="FFFFFF"/>
                </a:solidFill>
                <a:latin typeface="Comic Sans MS" pitchFamily="66" charset="0"/>
              </a:rPr>
              <a:t>España</a:t>
            </a: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?</a:t>
            </a:r>
            <a:endParaRPr lang="en-GB" b="1" dirty="0" smtClean="0">
              <a:solidFill>
                <a:srgbClr val="FFFF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28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pPr eaLnBrk="1" hangingPunct="1"/>
            <a:r>
              <a:rPr lang="en-GB" sz="3200" dirty="0" smtClean="0">
                <a:latin typeface="Comic Sans MS" pitchFamily="66" charset="0"/>
              </a:rPr>
              <a:t>Please translate the following into Spanish. </a:t>
            </a:r>
            <a:endParaRPr lang="en-GB" sz="3200" dirty="0" smtClean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516" y="1600200"/>
            <a:ext cx="8543925" cy="4929187"/>
          </a:xfrm>
          <a:solidFill>
            <a:srgbClr val="0070C0"/>
          </a:solidFill>
        </p:spPr>
        <p:txBody>
          <a:bodyPr rtlCol="0">
            <a:normAutofit fontScale="92500" lnSpcReduction="20000"/>
          </a:bodyPr>
          <a:lstStyle/>
          <a:p>
            <a:pPr marL="514350" indent="-514350">
              <a:buAutoNum type="arabicPeriod"/>
              <a:defRPr/>
            </a:pP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I am from Spain. </a:t>
            </a:r>
          </a:p>
          <a:p>
            <a:pPr marL="514350" indent="-514350">
              <a:buAutoNum type="arabicPeriod"/>
              <a:defRPr/>
            </a:pP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You (</a:t>
            </a:r>
            <a:r>
              <a:rPr lang="en-GB" b="1" dirty="0" err="1" smtClean="0">
                <a:solidFill>
                  <a:srgbClr val="FFFFFF"/>
                </a:solidFill>
                <a:latin typeface="Comic Sans MS" pitchFamily="66" charset="0"/>
              </a:rPr>
              <a:t>inf</a:t>
            </a: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) are from Venezuela.</a:t>
            </a:r>
          </a:p>
          <a:p>
            <a:pPr marL="514350" indent="-514350">
              <a:buAutoNum type="arabicPeriod"/>
              <a:defRPr/>
            </a:pP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You (formal) are from Guatemala.</a:t>
            </a:r>
          </a:p>
          <a:p>
            <a:pPr marL="514350" indent="-514350">
              <a:buAutoNum type="arabicPeriod"/>
              <a:defRPr/>
            </a:pP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He is from Panama.</a:t>
            </a:r>
          </a:p>
          <a:p>
            <a:pPr marL="514350" indent="-514350">
              <a:buAutoNum type="arabicPeriod"/>
              <a:defRPr/>
            </a:pP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She is from the United States.</a:t>
            </a:r>
          </a:p>
          <a:p>
            <a:pPr marL="514350" indent="-514350">
              <a:buAutoNum type="arabicPeriod"/>
              <a:defRPr/>
            </a:pP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Mario is from Colombia. </a:t>
            </a:r>
          </a:p>
          <a:p>
            <a:pPr marL="514350" indent="-514350">
              <a:buAutoNum type="arabicPeriod"/>
              <a:defRPr/>
            </a:pP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Gabriela is Chilean.</a:t>
            </a:r>
          </a:p>
          <a:p>
            <a:pPr marL="514350" indent="-514350">
              <a:buAutoNum type="arabicPeriod"/>
              <a:defRPr/>
            </a:pP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I am Peruvian.</a:t>
            </a:r>
          </a:p>
          <a:p>
            <a:pPr marL="514350" indent="-514350">
              <a:buAutoNum type="arabicPeriod"/>
              <a:defRPr/>
            </a:pP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You (</a:t>
            </a:r>
            <a:r>
              <a:rPr lang="en-GB" b="1" dirty="0" err="1" smtClean="0">
                <a:solidFill>
                  <a:srgbClr val="FFFFFF"/>
                </a:solidFill>
                <a:latin typeface="Comic Sans MS" pitchFamily="66" charset="0"/>
              </a:rPr>
              <a:t>inf</a:t>
            </a: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) are Bolivian.</a:t>
            </a:r>
          </a:p>
          <a:p>
            <a:pPr marL="514350" indent="-514350">
              <a:buAutoNum type="arabicPeriod"/>
              <a:defRPr/>
            </a:pP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She is Spanish.</a:t>
            </a:r>
            <a:endParaRPr lang="en-GB" b="1" dirty="0" smtClean="0">
              <a:solidFill>
                <a:srgbClr val="FFFF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8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pPr eaLnBrk="1" hangingPunct="1"/>
            <a:r>
              <a:rPr lang="en-GB" sz="3200" dirty="0" smtClean="0">
                <a:latin typeface="Comic Sans MS" pitchFamily="66" charset="0"/>
              </a:rPr>
              <a:t>Please write where these people are from.</a:t>
            </a:r>
            <a:endParaRPr lang="en-GB" sz="3200" dirty="0" smtClean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516" y="1600200"/>
            <a:ext cx="8543925" cy="4929187"/>
          </a:xfrm>
          <a:solidFill>
            <a:srgbClr val="0070C0"/>
          </a:solidFill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1. </a:t>
            </a:r>
            <a:r>
              <a:rPr lang="en-GB" b="1" dirty="0" err="1" smtClean="0">
                <a:solidFill>
                  <a:srgbClr val="FFFFFF"/>
                </a:solidFill>
                <a:latin typeface="Comic Sans MS" pitchFamily="66" charset="0"/>
              </a:rPr>
              <a:t>Yo</a:t>
            </a: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 / Panamá.</a:t>
            </a:r>
          </a:p>
          <a:p>
            <a:pPr marL="514350" indent="-514350">
              <a:buAutoNum type="arabicPeriod"/>
              <a:defRPr/>
            </a:pPr>
            <a:r>
              <a:rPr lang="en-GB" b="1" dirty="0" err="1" smtClean="0">
                <a:solidFill>
                  <a:srgbClr val="FFFFFF"/>
                </a:solidFill>
                <a:latin typeface="Comic Sans MS" pitchFamily="66" charset="0"/>
              </a:rPr>
              <a:t>Tú</a:t>
            </a:r>
            <a:r>
              <a:rPr lang="en-GB" b="1" dirty="0">
                <a:solidFill>
                  <a:srgbClr val="FFFFFF"/>
                </a:solidFill>
                <a:latin typeface="Comic Sans MS" pitchFamily="66" charset="0"/>
              </a:rPr>
              <a:t> </a:t>
            </a: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/ </a:t>
            </a: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Venezuela.</a:t>
            </a:r>
          </a:p>
          <a:p>
            <a:pPr marL="514350" indent="-514350">
              <a:buAutoNum type="arabicPeriod"/>
              <a:defRPr/>
            </a:pPr>
            <a:r>
              <a:rPr lang="en-GB" b="1" dirty="0" err="1" smtClean="0">
                <a:solidFill>
                  <a:srgbClr val="FFFFFF"/>
                </a:solidFill>
                <a:latin typeface="Comic Sans MS" pitchFamily="66" charset="0"/>
              </a:rPr>
              <a:t>Usted</a:t>
            </a: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 </a:t>
            </a:r>
            <a:r>
              <a:rPr lang="en-GB" b="1" dirty="0">
                <a:solidFill>
                  <a:srgbClr val="FFFFFF"/>
                </a:solidFill>
                <a:latin typeface="Comic Sans MS" pitchFamily="66" charset="0"/>
              </a:rPr>
              <a:t>/ Los </a:t>
            </a:r>
            <a:r>
              <a:rPr lang="en-GB" b="1" dirty="0" err="1">
                <a:solidFill>
                  <a:srgbClr val="FFFFFF"/>
                </a:solidFill>
                <a:latin typeface="Comic Sans MS" pitchFamily="66" charset="0"/>
              </a:rPr>
              <a:t>estados</a:t>
            </a:r>
            <a:r>
              <a:rPr lang="en-GB" b="1" dirty="0">
                <a:solidFill>
                  <a:srgbClr val="FFFFFF"/>
                </a:solidFill>
                <a:latin typeface="Comic Sans MS" pitchFamily="66" charset="0"/>
              </a:rPr>
              <a:t> </a:t>
            </a:r>
            <a:r>
              <a:rPr lang="en-GB" b="1" dirty="0" err="1" smtClean="0">
                <a:solidFill>
                  <a:srgbClr val="FFFFFF"/>
                </a:solidFill>
                <a:latin typeface="Comic Sans MS" pitchFamily="66" charset="0"/>
              </a:rPr>
              <a:t>unidos</a:t>
            </a: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. </a:t>
            </a:r>
          </a:p>
          <a:p>
            <a:pPr marL="514350" indent="-514350">
              <a:buAutoNum type="arabicPeriod"/>
              <a:defRPr/>
            </a:pPr>
            <a:r>
              <a:rPr lang="en-GB" b="1" dirty="0" err="1" smtClean="0">
                <a:solidFill>
                  <a:srgbClr val="FFFFFF"/>
                </a:solidFill>
                <a:latin typeface="Comic Sans MS" pitchFamily="66" charset="0"/>
              </a:rPr>
              <a:t>Él</a:t>
            </a: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 </a:t>
            </a:r>
            <a:r>
              <a:rPr lang="en-GB" b="1" dirty="0">
                <a:solidFill>
                  <a:srgbClr val="FFFFFF"/>
                </a:solidFill>
                <a:latin typeface="Comic Sans MS" pitchFamily="66" charset="0"/>
              </a:rPr>
              <a:t>/ </a:t>
            </a:r>
            <a:r>
              <a:rPr lang="en-GB" b="1" dirty="0" err="1" smtClean="0">
                <a:solidFill>
                  <a:srgbClr val="FFFFFF"/>
                </a:solidFill>
                <a:latin typeface="Comic Sans MS" pitchFamily="66" charset="0"/>
              </a:rPr>
              <a:t>España</a:t>
            </a: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.</a:t>
            </a:r>
          </a:p>
          <a:p>
            <a:pPr marL="514350" indent="-514350">
              <a:buAutoNum type="arabicPeriod"/>
              <a:defRPr/>
            </a:pP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Ella </a:t>
            </a:r>
            <a:r>
              <a:rPr lang="en-GB" b="1">
                <a:solidFill>
                  <a:srgbClr val="FFFFFF"/>
                </a:solidFill>
                <a:latin typeface="Comic Sans MS" pitchFamily="66" charset="0"/>
              </a:rPr>
              <a:t>/ </a:t>
            </a:r>
            <a:r>
              <a:rPr lang="en-GB" b="1">
                <a:solidFill>
                  <a:srgbClr val="FFFFFF"/>
                </a:solidFill>
                <a:latin typeface="Comic Sans MS" pitchFamily="66" charset="0"/>
              </a:rPr>
              <a:t>Guatemala</a:t>
            </a:r>
            <a:r>
              <a:rPr lang="en-GB" b="1" smtClean="0">
                <a:solidFill>
                  <a:srgbClr val="FFFFFF"/>
                </a:solidFill>
                <a:latin typeface="Comic Sans MS" pitchFamily="66" charset="0"/>
              </a:rPr>
              <a:t>.</a:t>
            </a:r>
          </a:p>
          <a:p>
            <a:pPr marL="514350" indent="-514350">
              <a:buAutoNum type="arabicPeriod"/>
              <a:defRPr/>
            </a:pPr>
            <a:r>
              <a:rPr lang="en-GB" b="1" dirty="0" smtClean="0">
                <a:solidFill>
                  <a:srgbClr val="FFFFFF"/>
                </a:solidFill>
                <a:latin typeface="Comic Sans MS" pitchFamily="66" charset="0"/>
              </a:rPr>
              <a:t>Mario / Colombia. </a:t>
            </a:r>
          </a:p>
        </p:txBody>
      </p:sp>
    </p:spTree>
    <p:extLst>
      <p:ext uri="{BB962C8B-B14F-4D97-AF65-F5344CB8AC3E}">
        <p14:creationId xmlns:p14="http://schemas.microsoft.com/office/powerpoint/2010/main" val="417327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319</Words>
  <Application>Microsoft Office PowerPoint</Application>
  <PresentationFormat>On-screen Show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Please complete the following exercises en español (Your options: soy, eres, es).</vt:lpstr>
      <vt:lpstr>Please complete the following exercises en español (Your options: soy, eres, es).</vt:lpstr>
      <vt:lpstr>Please complete the following exercises en español (Your options: soy, eres, es).</vt:lpstr>
      <vt:lpstr>Please translate the following into Spanish. </vt:lpstr>
      <vt:lpstr>Please write where these people are from.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12 de septiembre de 2012</dc:title>
  <dc:creator>Dawn</dc:creator>
  <cp:lastModifiedBy>Dawn</cp:lastModifiedBy>
  <cp:revision>25</cp:revision>
  <dcterms:created xsi:type="dcterms:W3CDTF">2012-09-11T08:31:56Z</dcterms:created>
  <dcterms:modified xsi:type="dcterms:W3CDTF">2012-10-01T09:04:50Z</dcterms:modified>
</cp:coreProperties>
</file>