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76" r:id="rId3"/>
    <p:sldId id="277" r:id="rId4"/>
    <p:sldId id="281" r:id="rId5"/>
    <p:sldId id="278" r:id="rId6"/>
    <p:sldId id="279" r:id="rId7"/>
    <p:sldId id="280" r:id="rId8"/>
    <p:sldId id="261" r:id="rId9"/>
    <p:sldId id="283" r:id="rId10"/>
    <p:sldId id="284" r:id="rId11"/>
    <p:sldId id="282" r:id="rId12"/>
    <p:sldId id="264" r:id="rId13"/>
    <p:sldId id="275" r:id="rId14"/>
    <p:sldId id="285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D67F8D-F52E-4CCD-A944-3973C7D37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F8C8-8CBF-4A8E-B2EF-A305929FE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7D320-A120-4DC6-8FCB-F187BD8D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7BB57-C18B-4137-866D-D50BAE359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BB0D-5410-46AD-AFEB-5804301ED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6BAF-70E0-4061-9B2A-8ED5AB035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4EC5-96D1-4417-A9D1-8AB04A4C2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98B3B-C44C-4995-9FAC-3E391CA9D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C8065-FBA9-4125-A196-66F40FE68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9147-A57B-47D9-B505-7AFA406BE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A4B9A-3A08-4B25-BC78-6A669F1D9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5DDB456-5AA8-44DA-AC97-BE9923740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656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7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Page 119</a:t>
            </a:r>
            <a:br>
              <a:rPr lang="en-US" altLang="en-US" b="1" smtClean="0"/>
            </a:br>
            <a:r>
              <a:rPr lang="en-US" altLang="en-US" b="1" smtClean="0"/>
              <a:t>Avancemos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657600"/>
            <a:ext cx="6172200" cy="1905000"/>
          </a:xfrm>
        </p:spPr>
        <p:txBody>
          <a:bodyPr/>
          <a:lstStyle/>
          <a:p>
            <a:pPr eaLnBrk="1" hangingPunct="1"/>
            <a:r>
              <a:rPr lang="en-US" altLang="en-US" sz="6000" b="1" smtClean="0"/>
              <a:t>Reflexive Verbs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LAVARSE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400" smtClean="0"/>
              <a:t>me lav</a:t>
            </a:r>
            <a:r>
              <a:rPr lang="en-US" altLang="en-US" sz="4400" u="sng" smtClean="0"/>
              <a:t>o</a:t>
            </a:r>
            <a:endParaRPr lang="en-US" altLang="en-US" sz="4400" smtClean="0"/>
          </a:p>
          <a:p>
            <a:pPr eaLnBrk="1" hangingPunct="1">
              <a:buFont typeface="Wingdings" charset="2"/>
              <a:buNone/>
            </a:pPr>
            <a:endParaRPr lang="en-US" altLang="en-US" sz="440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smtClean="0"/>
              <a:t>te lav</a:t>
            </a:r>
            <a:r>
              <a:rPr lang="en-US" altLang="en-US" sz="4400" u="sng" smtClean="0"/>
              <a:t>as</a:t>
            </a:r>
            <a:endParaRPr lang="en-US" altLang="en-US" sz="4400" smtClean="0"/>
          </a:p>
          <a:p>
            <a:pPr eaLnBrk="1" hangingPunct="1">
              <a:buFont typeface="Wingdings" charset="2"/>
              <a:buNone/>
            </a:pPr>
            <a:endParaRPr lang="en-US" altLang="en-US" sz="440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smtClean="0"/>
              <a:t>se lav</a:t>
            </a:r>
            <a:r>
              <a:rPr lang="en-US" altLang="en-US" sz="4400" u="sng" smtClean="0"/>
              <a:t>a</a:t>
            </a:r>
            <a:endParaRPr lang="en-US" altLang="en-US" sz="3600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981200"/>
            <a:ext cx="37560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400" smtClean="0"/>
              <a:t>nos lav</a:t>
            </a:r>
            <a:r>
              <a:rPr lang="en-US" altLang="en-US" sz="4400" u="sng" smtClean="0"/>
              <a:t>amos</a:t>
            </a:r>
            <a:endParaRPr lang="en-US" altLang="en-US" sz="4400" smtClean="0"/>
          </a:p>
          <a:p>
            <a:pPr eaLnBrk="1" hangingPunct="1">
              <a:buFont typeface="Wingdings" charset="2"/>
              <a:buNone/>
            </a:pPr>
            <a:endParaRPr lang="en-US" altLang="en-US" sz="440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smtClean="0"/>
              <a:t>os lav</a:t>
            </a:r>
            <a:r>
              <a:rPr lang="en-US" altLang="en-US" sz="4400" u="sng" smtClean="0"/>
              <a:t>áis</a:t>
            </a:r>
            <a:endParaRPr lang="en-US" altLang="en-US" sz="4400" smtClean="0"/>
          </a:p>
          <a:p>
            <a:pPr eaLnBrk="1" hangingPunct="1">
              <a:buFont typeface="Wingdings" charset="2"/>
              <a:buNone/>
            </a:pPr>
            <a:endParaRPr lang="en-US" altLang="en-US" sz="4400" smtClean="0"/>
          </a:p>
          <a:p>
            <a:pPr eaLnBrk="1" hangingPunct="1">
              <a:buFont typeface="Wingdings" charset="2"/>
              <a:buNone/>
            </a:pPr>
            <a:r>
              <a:rPr lang="en-US" altLang="en-US" sz="4400" smtClean="0"/>
              <a:t>se lav</a:t>
            </a:r>
            <a:r>
              <a:rPr lang="en-US" altLang="en-US" sz="4400" u="sng" smtClean="0"/>
              <a:t>an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  <p:bldP spid="5530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Pronouns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They can either go </a:t>
            </a:r>
            <a:r>
              <a:rPr lang="en-US" altLang="en-US" sz="4400" b="1" smtClean="0">
                <a:solidFill>
                  <a:schemeClr val="hlink"/>
                </a:solidFill>
              </a:rPr>
              <a:t>before</a:t>
            </a:r>
            <a:r>
              <a:rPr lang="en-US" altLang="en-US" sz="4400" smtClean="0"/>
              <a:t> a conjugated verb or </a:t>
            </a:r>
            <a:r>
              <a:rPr lang="en-US" altLang="en-US" sz="4400" b="1" smtClean="0">
                <a:solidFill>
                  <a:schemeClr val="hlink"/>
                </a:solidFill>
              </a:rPr>
              <a:t>after</a:t>
            </a:r>
            <a:r>
              <a:rPr lang="en-US" altLang="en-US" sz="4400" smtClean="0"/>
              <a:t> an infinitive.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Pronouns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981200"/>
            <a:ext cx="78867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b="1" smtClean="0"/>
              <a:t>   </a:t>
            </a:r>
            <a:r>
              <a:rPr lang="en-US" altLang="en-US" sz="4000" b="1" u="sng" smtClean="0"/>
              <a:t>Before the verb</a:t>
            </a:r>
            <a:r>
              <a:rPr lang="en-US" altLang="en-US" sz="4000" b="1" smtClean="0"/>
              <a:t>:</a:t>
            </a:r>
          </a:p>
          <a:p>
            <a:pPr eaLnBrk="1" hangingPunct="1"/>
            <a:r>
              <a:rPr lang="en-US" altLang="en-US" sz="4000" b="1" smtClean="0">
                <a:solidFill>
                  <a:schemeClr val="hlink"/>
                </a:solidFill>
              </a:rPr>
              <a:t>Me</a:t>
            </a:r>
            <a:r>
              <a:rPr lang="en-US" altLang="en-US" sz="4000" b="1" smtClean="0"/>
              <a:t> voy a lavar el pelo.</a:t>
            </a:r>
            <a:br>
              <a:rPr lang="en-US" altLang="en-US" sz="4000" b="1" smtClean="0"/>
            </a:b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   </a:t>
            </a:r>
            <a:r>
              <a:rPr lang="en-US" altLang="en-US" sz="4000" b="1" u="sng" smtClean="0"/>
              <a:t>After the infinitive</a:t>
            </a:r>
            <a:r>
              <a:rPr lang="en-US" altLang="en-US" sz="4000" b="1" smtClean="0"/>
              <a:t>:</a:t>
            </a:r>
          </a:p>
          <a:p>
            <a:pPr eaLnBrk="1" hangingPunct="1"/>
            <a:r>
              <a:rPr lang="en-US" altLang="en-US" sz="4000" b="1" smtClean="0"/>
              <a:t>Voy a lavar</a:t>
            </a:r>
            <a:r>
              <a:rPr lang="en-US" altLang="en-US" sz="4000" b="1" smtClean="0">
                <a:solidFill>
                  <a:schemeClr val="hlink"/>
                </a:solidFill>
              </a:rPr>
              <a:t>me</a:t>
            </a:r>
            <a:r>
              <a:rPr lang="en-US" altLang="en-US" sz="4000" b="1" smtClean="0"/>
              <a:t> el pelo.</a:t>
            </a:r>
          </a:p>
          <a:p>
            <a:pPr eaLnBrk="1" hangingPunct="1"/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Let’s do more verbs!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048000" y="4343400"/>
            <a:ext cx="495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CEPILLARSE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me cepill</a:t>
            </a:r>
            <a:r>
              <a:rPr lang="en-US" altLang="en-US" sz="4000" b="1" u="sng" smtClean="0"/>
              <a:t>o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te cepill</a:t>
            </a:r>
            <a:r>
              <a:rPr lang="en-US" altLang="en-US" sz="4000" b="1" u="sng" smtClean="0"/>
              <a:t>as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se cepill</a:t>
            </a:r>
            <a:r>
              <a:rPr lang="en-US" altLang="en-US" sz="4000" b="1" u="sng" smtClean="0"/>
              <a:t>a</a:t>
            </a:r>
            <a:endParaRPr lang="en-US" altLang="en-US" sz="4000" b="1" smtClean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4196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nos cepill</a:t>
            </a:r>
            <a:r>
              <a:rPr lang="en-US" altLang="en-US" sz="4000" b="1" u="sng" smtClean="0"/>
              <a:t>amos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os cepill</a:t>
            </a:r>
            <a:r>
              <a:rPr lang="en-US" altLang="en-US" sz="4000" b="1" u="sng" smtClean="0"/>
              <a:t>áis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se cepill</a:t>
            </a:r>
            <a:r>
              <a:rPr lang="en-US" altLang="en-US" sz="4000" b="1" u="sng" smtClean="0"/>
              <a:t>an</a:t>
            </a:r>
            <a:endParaRPr lang="en-US" alt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  <p:bldP spid="5632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DUCHARSE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me duch</a:t>
            </a:r>
            <a:r>
              <a:rPr lang="en-US" altLang="en-US" sz="4000" b="1" u="sng" smtClean="0"/>
              <a:t>o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te duch</a:t>
            </a:r>
            <a:r>
              <a:rPr lang="en-US" altLang="en-US" sz="4000" b="1" u="sng" smtClean="0"/>
              <a:t>as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se duch</a:t>
            </a:r>
            <a:r>
              <a:rPr lang="en-US" altLang="en-US" sz="4000" b="1" u="sng" smtClean="0"/>
              <a:t>a</a:t>
            </a:r>
            <a:endParaRPr lang="en-US" altLang="en-US" sz="4000" b="1" smtClean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81200"/>
            <a:ext cx="42672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nos duch</a:t>
            </a:r>
            <a:r>
              <a:rPr lang="en-US" altLang="en-US" sz="4000" b="1" u="sng" smtClean="0"/>
              <a:t>amos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os duch</a:t>
            </a:r>
            <a:r>
              <a:rPr lang="en-US" altLang="en-US" sz="4000" b="1" u="sng" smtClean="0"/>
              <a:t>áis</a:t>
            </a: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endParaRPr lang="en-US" altLang="en-US" sz="4000" b="1" smtClean="0"/>
          </a:p>
          <a:p>
            <a:pPr eaLnBrk="1" hangingPunct="1">
              <a:buFont typeface="Wingdings" charset="2"/>
              <a:buNone/>
            </a:pPr>
            <a:r>
              <a:rPr lang="en-US" altLang="en-US" sz="4000" b="1" smtClean="0"/>
              <a:t>se duch</a:t>
            </a:r>
            <a:r>
              <a:rPr lang="en-US" altLang="en-US" sz="4000" b="1" u="sng" smtClean="0"/>
              <a:t>an</a:t>
            </a:r>
            <a:endParaRPr lang="en-US" alt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  <p:bldP spid="5734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When using reflexive verbs to talk about parts of the body, you have to use the definite articles: </a:t>
            </a:r>
            <a:r>
              <a:rPr lang="en-US" altLang="en-US" sz="4800" smtClean="0">
                <a:solidFill>
                  <a:schemeClr val="accent1"/>
                </a:solidFill>
              </a:rPr>
              <a:t>el, la, los, 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Nos lavamos</a:t>
            </a:r>
            <a:r>
              <a:rPr lang="en-US" altLang="en-US" sz="4800" b="1" smtClean="0"/>
              <a:t> </a:t>
            </a:r>
            <a:r>
              <a:rPr lang="en-US" altLang="en-US" sz="4800" b="1" smtClean="0">
                <a:solidFill>
                  <a:schemeClr val="hlink"/>
                </a:solidFill>
              </a:rPr>
              <a:t>el</a:t>
            </a:r>
            <a:r>
              <a:rPr lang="en-US" altLang="en-US" sz="4800" smtClean="0"/>
              <a:t> pelo.</a:t>
            </a:r>
          </a:p>
          <a:p>
            <a:pPr eaLnBrk="1" hangingPunct="1"/>
            <a:r>
              <a:rPr lang="en-US" altLang="en-US" sz="4800" smtClean="0"/>
              <a:t>¿Te cepillas </a:t>
            </a:r>
            <a:r>
              <a:rPr lang="en-US" altLang="en-US" sz="4800" b="1" smtClean="0">
                <a:solidFill>
                  <a:schemeClr val="hlink"/>
                </a:solidFill>
              </a:rPr>
              <a:t>los</a:t>
            </a:r>
            <a:r>
              <a:rPr lang="en-US" altLang="en-US" sz="4800" smtClean="0"/>
              <a:t> dientes?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Some verbs are not always reflexive:</a:t>
            </a:r>
          </a:p>
          <a:p>
            <a:pPr eaLnBrk="1" hangingPunct="1"/>
            <a:endParaRPr lang="en-US" altLang="en-US" sz="4800" smtClean="0"/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2895600" y="4343400"/>
            <a:ext cx="47244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41148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Yo </a:t>
            </a:r>
            <a:r>
              <a:rPr lang="en-US" altLang="en-US" sz="4800" b="1" smtClean="0"/>
              <a:t>despierto</a:t>
            </a:r>
            <a:r>
              <a:rPr lang="en-US" altLang="en-US" sz="4800" smtClean="0"/>
              <a:t> a Cecilia a las siete.</a:t>
            </a:r>
          </a:p>
          <a:p>
            <a:pPr eaLnBrk="1" hangingPunct="1"/>
            <a:r>
              <a:rPr lang="en-US" altLang="en-US" sz="4800" b="1" i="1" smtClean="0"/>
              <a:t>I wake up </a:t>
            </a:r>
            <a:r>
              <a:rPr lang="en-US" altLang="en-US" sz="4800" i="1" smtClean="0"/>
              <a:t>Cecilia at seven.</a:t>
            </a:r>
          </a:p>
          <a:p>
            <a:pPr eaLnBrk="1" hangingPunct="1"/>
            <a:r>
              <a:rPr lang="en-US" altLang="en-US" sz="4800" smtClean="0"/>
              <a:t>Yo </a:t>
            </a:r>
            <a:r>
              <a:rPr lang="en-US" altLang="en-US" sz="4800" b="1" smtClean="0">
                <a:solidFill>
                  <a:srgbClr val="FF0000"/>
                </a:solidFill>
              </a:rPr>
              <a:t>me</a:t>
            </a:r>
            <a:r>
              <a:rPr lang="en-US" altLang="en-US" sz="4800" b="1" smtClean="0"/>
              <a:t> despierto </a:t>
            </a:r>
            <a:r>
              <a:rPr lang="en-US" altLang="en-US" sz="4800" smtClean="0"/>
              <a:t>a las siete.</a:t>
            </a:r>
          </a:p>
          <a:p>
            <a:pPr eaLnBrk="1" hangingPunct="1"/>
            <a:r>
              <a:rPr lang="en-US" altLang="en-US" sz="4800" b="1" i="1" smtClean="0"/>
              <a:t>I wake (</a:t>
            </a:r>
            <a:r>
              <a:rPr lang="en-US" altLang="en-US" sz="4800" b="1" i="1" smtClean="0">
                <a:solidFill>
                  <a:srgbClr val="FF0000"/>
                </a:solidFill>
              </a:rPr>
              <a:t>myself</a:t>
            </a:r>
            <a:r>
              <a:rPr lang="en-US" altLang="en-US" sz="4800" b="1" i="1" smtClean="0"/>
              <a:t>) up</a:t>
            </a:r>
            <a:r>
              <a:rPr lang="en-US" altLang="en-US" sz="4800" i="1" smtClean="0"/>
              <a:t> at seven</a:t>
            </a:r>
            <a:r>
              <a:rPr lang="en-US" altLang="en-US" sz="4800" smtClean="0"/>
              <a:t>.</a:t>
            </a:r>
          </a:p>
          <a:p>
            <a:pPr eaLnBrk="1" hangingPunct="1"/>
            <a:endParaRPr lang="en-US" altLang="en-US" sz="4800" smtClean="0"/>
          </a:p>
          <a:p>
            <a:pPr eaLnBrk="1" hangingPunct="1"/>
            <a:endParaRPr lang="en-US" alt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Reflexive verbs are used to tell that a person does an action to himself or herself.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Reflexive verbs have two parts:  a reflexive pronoun (me, te, se, nos, se) and a verb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Reflexive Verbs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4800" smtClean="0"/>
              <a:t>  LAVAR</a:t>
            </a:r>
            <a:r>
              <a:rPr lang="en-US" altLang="en-US" sz="4800" b="1" smtClean="0"/>
              <a:t>SE</a:t>
            </a:r>
            <a:r>
              <a:rPr lang="en-US" altLang="en-US" sz="4800" smtClean="0"/>
              <a:t>(to wash oneself)</a:t>
            </a:r>
          </a:p>
        </p:txBody>
      </p:sp>
      <p:sp>
        <p:nvSpPr>
          <p:cNvPr id="51204" name="AutoShape 4"/>
          <p:cNvSpPr>
            <a:spLocks/>
          </p:cNvSpPr>
          <p:nvPr/>
        </p:nvSpPr>
        <p:spPr bwMode="auto">
          <a:xfrm rot="-5507252">
            <a:off x="1333500" y="2324100"/>
            <a:ext cx="1219200" cy="1752600"/>
          </a:xfrm>
          <a:prstGeom prst="leftBrace">
            <a:avLst>
              <a:gd name="adj1" fmla="val 1197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143000" y="3886200"/>
            <a:ext cx="13700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/>
              <a:t>Verb</a:t>
            </a:r>
          </a:p>
          <a:p>
            <a:pPr eaLnBrk="1" hangingPunct="1"/>
            <a:r>
              <a:rPr lang="en-US" altLang="en-US" sz="4000"/>
              <a:t>Form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329659">
            <a:off x="2776538" y="2862262"/>
            <a:ext cx="1295400" cy="752475"/>
          </a:xfrm>
          <a:prstGeom prst="leftBrace">
            <a:avLst>
              <a:gd name="adj1" fmla="val 8333"/>
              <a:gd name="adj2" fmla="val 4739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590800" y="4038600"/>
            <a:ext cx="2273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/>
              <a:t>Reflexive</a:t>
            </a:r>
          </a:p>
          <a:p>
            <a:pPr eaLnBrk="1" hangingPunct="1"/>
            <a:r>
              <a:rPr lang="en-US" altLang="en-US" sz="4000"/>
              <a:t>Pronoun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1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4" grpId="0" animBg="1"/>
      <p:bldP spid="51205" grpId="0" build="p" autoUpdateAnimBg="0"/>
      <p:bldP spid="51208" grpId="0" animBg="1"/>
      <p:bldP spid="5120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In English, we really don’t identify with reflexive verbs. So these will seem strange to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In English, a sentence using a “so called” reflexive verb might be…</a:t>
            </a:r>
          </a:p>
          <a:p>
            <a:pPr eaLnBrk="1" hangingPunct="1"/>
            <a:r>
              <a:rPr lang="en-US" altLang="en-US" sz="4800" smtClean="0"/>
              <a:t>Lauren brushes her hair.</a:t>
            </a:r>
          </a:p>
          <a:p>
            <a:pPr eaLnBrk="1" hangingPunct="1"/>
            <a:r>
              <a:rPr lang="en-US" altLang="en-US" sz="4800" smtClean="0"/>
              <a:t>Scott bathes himself.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Verbs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You must remember that these are actions being done </a:t>
            </a:r>
            <a:r>
              <a:rPr lang="en-US" altLang="en-US" sz="4800" b="1" smtClean="0"/>
              <a:t>to oneself, by oneself</a:t>
            </a:r>
            <a:r>
              <a:rPr lang="en-US" altLang="en-US" sz="4800" smtClean="0"/>
              <a:t>. For example:</a:t>
            </a:r>
          </a:p>
          <a:p>
            <a:pPr eaLnBrk="1" hangingPunct="1"/>
            <a:r>
              <a:rPr lang="en-US" altLang="en-US" sz="4800" smtClean="0"/>
              <a:t>I wash my (my own) hair.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/>
              <a:t>Reflexive Pronouns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4017963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me</a:t>
            </a:r>
            <a:r>
              <a:rPr lang="en-US" altLang="en-US" sz="3600" smtClean="0"/>
              <a:t>	(myself)</a:t>
            </a:r>
            <a:br>
              <a:rPr lang="en-US" altLang="en-US" sz="3600" smtClean="0"/>
            </a:br>
            <a:endParaRPr lang="en-US" altLang="en-US" sz="3600" smtClean="0"/>
          </a:p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te	</a:t>
            </a:r>
            <a:r>
              <a:rPr lang="en-US" altLang="en-US" sz="3600" smtClean="0"/>
              <a:t>  (yourself)</a:t>
            </a:r>
          </a:p>
          <a:p>
            <a:pPr eaLnBrk="1" hangingPunct="1">
              <a:buFont typeface="Wingdings" charset="2"/>
              <a:buNone/>
            </a:pPr>
            <a:endParaRPr lang="en-US" altLang="en-US" sz="3600" smtClean="0"/>
          </a:p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se</a:t>
            </a:r>
            <a:r>
              <a:rPr lang="en-US" altLang="en-US" sz="3600" smtClean="0"/>
              <a:t>	(himself or</a:t>
            </a:r>
            <a:br>
              <a:rPr lang="en-US" altLang="en-US" sz="3600" smtClean="0"/>
            </a:br>
            <a:r>
              <a:rPr lang="en-US" altLang="en-US" sz="3600" smtClean="0"/>
              <a:t>      herself)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05000"/>
            <a:ext cx="4017963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nos</a:t>
            </a:r>
            <a:r>
              <a:rPr lang="en-US" altLang="en-US" sz="3600" smtClean="0"/>
              <a:t>	  (ourselves)</a:t>
            </a:r>
            <a:br>
              <a:rPr lang="en-US" altLang="en-US" sz="3600" smtClean="0"/>
            </a:br>
            <a:endParaRPr lang="en-US" altLang="en-US" sz="3600" smtClean="0"/>
          </a:p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os</a:t>
            </a:r>
            <a:r>
              <a:rPr lang="en-US" altLang="en-US" sz="3600" smtClean="0"/>
              <a:t>    (yourselves)</a:t>
            </a:r>
            <a:br>
              <a:rPr lang="en-US" altLang="en-US" sz="3600" smtClean="0"/>
            </a:br>
            <a:endParaRPr lang="en-US" altLang="en-US" sz="3600" smtClean="0"/>
          </a:p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se   </a:t>
            </a:r>
            <a:r>
              <a:rPr lang="en-US" altLang="en-US" sz="3600" smtClean="0"/>
              <a:t>(themselves      	or yourselves)  	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3600" b="1" smtClean="0"/>
              <a:t>      </a:t>
            </a:r>
            <a:endParaRPr lang="en-US" altLang="en-US" smtClean="0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962400" y="19050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build="p" autoUpdateAnimBg="0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58038" cy="1412875"/>
          </a:xfrm>
        </p:spPr>
        <p:txBody>
          <a:bodyPr/>
          <a:lstStyle/>
          <a:p>
            <a:pPr eaLnBrk="1" hangingPunct="1"/>
            <a:r>
              <a:rPr lang="en-US" altLang="en-US" sz="4800" b="1" smtClean="0"/>
              <a:t>TO WASH ONESELF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2125663"/>
            <a:ext cx="411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88925" y="2017713"/>
            <a:ext cx="2759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3429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I wash myself</a:t>
            </a:r>
          </a:p>
          <a:p>
            <a:endParaRPr lang="en-US" sz="3600" b="1"/>
          </a:p>
          <a:p>
            <a:r>
              <a:rPr lang="en-US" sz="3600" b="1"/>
              <a:t>You wash yourself</a:t>
            </a:r>
          </a:p>
          <a:p>
            <a:endParaRPr lang="en-US" sz="3600" b="1"/>
          </a:p>
          <a:p>
            <a:r>
              <a:rPr lang="en-US" sz="3600" b="1"/>
              <a:t>He washes </a:t>
            </a:r>
          </a:p>
          <a:p>
            <a:r>
              <a:rPr lang="en-US" sz="3600" b="1"/>
              <a:t>himself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4114800" y="1752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876800" y="1676400"/>
            <a:ext cx="3429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We wash ourselves</a:t>
            </a:r>
          </a:p>
          <a:p>
            <a:endParaRPr lang="en-US" sz="3600" b="1"/>
          </a:p>
          <a:p>
            <a:r>
              <a:rPr lang="en-US" sz="3600" b="1"/>
              <a:t>You wash yourselves</a:t>
            </a:r>
          </a:p>
          <a:p>
            <a:endParaRPr lang="en-US" sz="3600" b="1"/>
          </a:p>
          <a:p>
            <a:r>
              <a:rPr lang="en-US" sz="3600" b="1"/>
              <a:t>They wash </a:t>
            </a:r>
          </a:p>
          <a:p>
            <a:r>
              <a:rPr lang="en-US" sz="3600" b="1"/>
              <a:t>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5" grpId="0" animBg="1"/>
      <p:bldP spid="53256" grpId="0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875</TotalTime>
  <Words>322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Wingdings</vt:lpstr>
      <vt:lpstr>Calibri</vt:lpstr>
      <vt:lpstr>Times New Roman</vt:lpstr>
      <vt:lpstr>Axis</vt:lpstr>
      <vt:lpstr>Page 119 Avancemos 2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Pronouns</vt:lpstr>
      <vt:lpstr>TO WASH ONESELF</vt:lpstr>
      <vt:lpstr>LAVARSE</vt:lpstr>
      <vt:lpstr>Reflexive Pronouns</vt:lpstr>
      <vt:lpstr>Reflexive Pronouns</vt:lpstr>
      <vt:lpstr>Reflexive Verbs</vt:lpstr>
      <vt:lpstr>CEPILLARSE</vt:lpstr>
      <vt:lpstr>DUCHARSE</vt:lpstr>
      <vt:lpstr>Reflexive Verbs</vt:lpstr>
      <vt:lpstr>Reflexive Verbs</vt:lpstr>
      <vt:lpstr>Reflexive Verbs</vt:lpstr>
      <vt:lpstr>Reflexive 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Shirley</dc:creator>
  <cp:lastModifiedBy>Suzanne</cp:lastModifiedBy>
  <cp:revision>14</cp:revision>
  <cp:lastPrinted>2009-04-22T19:24:48Z</cp:lastPrinted>
  <dcterms:created xsi:type="dcterms:W3CDTF">2000-05-23T01:17:22Z</dcterms:created>
  <dcterms:modified xsi:type="dcterms:W3CDTF">2011-07-12T19:51:34Z</dcterms:modified>
</cp:coreProperties>
</file>